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0" r:id="rId1"/>
  </p:sldMasterIdLst>
  <p:notesMasterIdLst>
    <p:notesMasterId r:id="rId68"/>
  </p:notesMasterIdLst>
  <p:sldIdLst>
    <p:sldId id="256" r:id="rId2"/>
    <p:sldId id="257" r:id="rId3"/>
    <p:sldId id="259" r:id="rId4"/>
    <p:sldId id="258" r:id="rId5"/>
    <p:sldId id="260" r:id="rId6"/>
    <p:sldId id="262" r:id="rId7"/>
    <p:sldId id="263" r:id="rId8"/>
    <p:sldId id="264" r:id="rId9"/>
    <p:sldId id="322"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Lst>
  <p:sldSz cx="9144000" cy="5715000" type="screen16x10"/>
  <p:notesSz cx="6858000" cy="9144000"/>
  <p:embeddedFontLst>
    <p:embeddedFont>
      <p:font typeface="Cambria Math" panose="02040503050406030204" pitchFamily="18" charset="0"/>
      <p:regular r:id="rId69"/>
    </p:embeddedFont>
    <p:embeddedFont>
      <p:font typeface="Open Sans" panose="020B0606030504020204" pitchFamily="34" charset="0"/>
      <p:regular r:id="rId70"/>
      <p:bold r:id="rId71"/>
      <p:italic r:id="rId72"/>
      <p:boldItalic r:id="rId73"/>
    </p:embeddedFont>
    <p:embeddedFont>
      <p:font typeface="Verdana" panose="020B0604030504040204" pitchFamily="34" charset="0"/>
      <p:regular r:id="rId74"/>
      <p:bold r:id="rId75"/>
      <p:italic r:id="rId76"/>
      <p:boldItalic r:id="rId7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90565DB-0031-43BA-A8C8-BE7A154BCC97}">
  <a:tblStyle styleId="{490565DB-0031-43BA-A8C8-BE7A154BCC97}"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EDE9B4C5-98F4-41BC-A693-AB40C68005EB}" styleName="Table_1">
    <a:wholeTbl>
      <a:tcTxStyle b="off" i="off">
        <a:font>
          <a:latin typeface="Calibri"/>
          <a:ea typeface="Calibri"/>
          <a:cs typeface="Calibri"/>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Calibri"/>
          <a:ea typeface="Calibri"/>
          <a:cs typeface="Calibri"/>
        </a:font>
        <a:schemeClr val="lt1"/>
      </a:tcTxStyle>
      <a:tcStyle>
        <a:tcBdr/>
        <a:fill>
          <a:solidFill>
            <a:schemeClr val="accent1"/>
          </a:solidFill>
        </a:fill>
      </a:tcStyle>
    </a:lastCol>
    <a:firstCol>
      <a:tcTxStyle b="on" i="off">
        <a:font>
          <a:latin typeface="Calibri"/>
          <a:ea typeface="Calibri"/>
          <a:cs typeface="Calibri"/>
        </a:font>
        <a:schemeClr val="lt1"/>
      </a:tcTxStyle>
      <a:tcStyle>
        <a:tcBdr/>
        <a:fill>
          <a:solidFill>
            <a:schemeClr val="accent1"/>
          </a:solidFill>
        </a:fill>
      </a:tcStyle>
    </a:firstCol>
    <a:lastRow>
      <a:tcTxStyle b="on" i="off">
        <a:font>
          <a:latin typeface="Calibri"/>
          <a:ea typeface="Calibri"/>
          <a:cs typeface="Calibri"/>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Calibri"/>
          <a:ea typeface="Calibri"/>
          <a:cs typeface="Calibri"/>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 styleId="{2CBAC242-0800-4460-8E16-9B4E29888C98}" styleName="Table_2">
    <a:wholeTbl>
      <a:tcTxStyle>
        <a:font>
          <a:latin typeface="Arial"/>
          <a:ea typeface="Arial"/>
          <a:cs typeface="Arial"/>
        </a:font>
        <a:srgbClr val="000000"/>
      </a:tcTxStyle>
      <a:tcStyle>
        <a:tcBdr>
          <a:left>
            <a:ln w="12700" cap="flat" cmpd="sng">
              <a:solidFill>
                <a:srgbClr val="000000"/>
              </a:solidFill>
              <a:prstDash val="solid"/>
              <a:round/>
              <a:headEnd type="none" w="sm" len="sm"/>
              <a:tailEnd type="none" w="sm" len="sm"/>
            </a:ln>
          </a:left>
          <a:right>
            <a:ln w="12700" cap="flat" cmpd="sng">
              <a:solidFill>
                <a:srgbClr val="000000"/>
              </a:solidFill>
              <a:prstDash val="solid"/>
              <a:round/>
              <a:headEnd type="none" w="sm" len="sm"/>
              <a:tailEnd type="none" w="sm" len="sm"/>
            </a:ln>
          </a:right>
          <a:top>
            <a:ln w="12700" cap="flat" cmpd="sng">
              <a:solidFill>
                <a:srgbClr val="000000"/>
              </a:solidFill>
              <a:prstDash val="solid"/>
              <a:round/>
              <a:headEnd type="none" w="sm" len="sm"/>
              <a:tailEnd type="none" w="sm" len="sm"/>
            </a:ln>
          </a:top>
          <a:bottom>
            <a:ln w="12700" cap="flat" cmpd="sng">
              <a:solidFill>
                <a:srgbClr val="000000"/>
              </a:solidFill>
              <a:prstDash val="solid"/>
              <a:round/>
              <a:headEnd type="none" w="sm" len="sm"/>
              <a:tailEnd type="none" w="sm" len="sm"/>
            </a:ln>
          </a:bottom>
          <a:insideH>
            <a:ln w="12700" cap="flat" cmpd="sng">
              <a:solidFill>
                <a:srgbClr val="000000"/>
              </a:solidFill>
              <a:prstDash val="solid"/>
              <a:round/>
              <a:headEnd type="none" w="sm" len="sm"/>
              <a:tailEnd type="none" w="sm" len="sm"/>
            </a:ln>
          </a:insideH>
          <a:insideV>
            <a:ln w="12700"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4694"/>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notesMaster" Target="notesMasters/notesMaster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6.fntdata"/><Relationship Id="rId79"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font" Target="fonts/font1.fntdata"/><Relationship Id="rId77" Type="http://schemas.openxmlformats.org/officeDocument/2006/relationships/font" Target="fonts/font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4.fntdata"/><Relationship Id="rId80"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font" Target="fonts/font2.fntdata"/><Relationship Id="rId75"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5.fntdata"/><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8.fntdata"/><Relationship Id="rId7" Type="http://schemas.openxmlformats.org/officeDocument/2006/relationships/slide" Target="slides/slide6.xml"/><Relationship Id="rId71" Type="http://schemas.openxmlformats.org/officeDocument/2006/relationships/font" Target="fonts/font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img.cinemablend.com/filter:scale/quill/7/c/b/1/d/2/7cb1d279dace2eeb5af231fc30d8bffaad4ae755.jpg?mw=600" TargetMode="External"/><Relationship Id="rId2" Type="http://schemas.openxmlformats.org/officeDocument/2006/relationships/slide" Target="../slides/slide13.xml"/><Relationship Id="rId1" Type="http://schemas.openxmlformats.org/officeDocument/2006/relationships/notesMaster" Target="../notesMasters/notesMaster1.xml"/><Relationship Id="rId5" Type="http://schemas.openxmlformats.org/officeDocument/2006/relationships/hyperlink" Target="https://icdn4.digitaltrends.com/image/digitaltrends/star-wars-the-rise-of-skywalker-lightsaber-water-battle-1920x1080.jpg" TargetMode="External"/><Relationship Id="rId4" Type="http://schemas.openxmlformats.org/officeDocument/2006/relationships/hyperlink" Target="https://media.2oceansvibe.com/wp-content/uploads/2019/07/lion-king-movie-1.jpg"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www.youtube.com/watch?v=Kq1sOZChpwI" TargetMode="External"/><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www.gearnews.com/apples-new-touchy-macbook-pro/" TargetMode="External"/><Relationship Id="rId2" Type="http://schemas.openxmlformats.org/officeDocument/2006/relationships/slide" Target="../slides/slide17.xml"/><Relationship Id="rId1" Type="http://schemas.openxmlformats.org/officeDocument/2006/relationships/notesMaster" Target="../notesMasters/notesMaster1.xml"/><Relationship Id="rId4" Type="http://schemas.openxmlformats.org/officeDocument/2006/relationships/hyperlink" Target="https://c.s-microsoft.com/pt-br/CMSImages/windows10-laptop.png?version=0bf90e10-f3b6-acaf-41fd-1c538d8c24bc" TargetMode="Externa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s://compresuatv.com.br/tv-55-oled-lg-ultra-hd-smart-oled55b6p/"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www.buscape.com.br/celular/smartphone-samsung-galaxy-s10-128gb-4g" TargetMode="External"/><Relationship Id="rId5" Type="http://schemas.openxmlformats.org/officeDocument/2006/relationships/hyperlink" Target="https://www.apple.com/br/shop/buy-ipad/ipad-10-2/32gb-prateado-wifi" TargetMode="External"/><Relationship Id="rId4" Type="http://schemas.openxmlformats.org/officeDocument/2006/relationships/hyperlink" Target="https://www.philips.com.br/c-p/221TE2LB_00/monitor-led-com-sintonizador-de-tv-digital" TargetMode="Externa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s://www.reddit.com/r/apple/comments/9fp1ty/did_you_ever_looked_at_apple_screens_under_a/" TargetMode="External"/><Relationship Id="rId2" Type="http://schemas.openxmlformats.org/officeDocument/2006/relationships/slide" Target="../slides/slide45.xml"/><Relationship Id="rId1" Type="http://schemas.openxmlformats.org/officeDocument/2006/relationships/notesMaster" Target="../notesMasters/notesMaster1.xml"/><Relationship Id="rId4" Type="http://schemas.openxmlformats.org/officeDocument/2006/relationships/hyperlink" Target="https://www.youtube.com/watch?v=gD68dUXMLQg" TargetMode="Externa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3" Type="http://schemas.openxmlformats.org/officeDocument/2006/relationships/hyperlink" Target="https://www.canyoucompute.co.uk/l3-bresenham.html"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3" Type="http://schemas.openxmlformats.org/officeDocument/2006/relationships/hyperlink" Target="https://www.canyoucompute.co.uk/l3-bresenham.html" TargetMode="External"/><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3" Type="http://schemas.openxmlformats.org/officeDocument/2006/relationships/hyperlink" Target="https://www.geogebra.org/m/jahqnjmk" TargetMode="External"/><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3" Type="http://schemas.openxmlformats.org/officeDocument/2006/relationships/hyperlink" Target="https://epocanegocios.globo.com/Tecnologia/noticia/2019/06/epoca-negocios-toy-story-1-foi-marcante-como-1a-animacao-toda-produzida-em-computador.html" TargetMode="External"/><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
        <p:cNvGrpSpPr/>
        <p:nvPr/>
      </p:nvGrpSpPr>
      <p:grpSpPr>
        <a:xfrm>
          <a:off x="0" y="0"/>
          <a:ext cx="0" cy="0"/>
          <a:chOff x="0" y="0"/>
          <a:chExt cx="0" cy="0"/>
        </a:xfrm>
      </p:grpSpPr>
      <p:sp>
        <p:nvSpPr>
          <p:cNvPr id="24" name="Google Shape;24;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 name="Google Shape;25;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ge76818f0e4_6_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ge76818f0e4_6_2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3" name="Google Shape;113;ge76818f0e4_6_2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0" name="Google Shape;13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8" name="Google Shape;138;p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https://img.cinemablend.com/filter:scale/quill/7/c/b/1/d/2/7cb1d279dace2eeb5af231fc30d8bffaad4ae755.jpg?mw=600</a:t>
            </a:r>
            <a:endParaRPr/>
          </a:p>
          <a:p>
            <a:pPr marL="0" lvl="0" indent="0" algn="l" rtl="0">
              <a:spcBef>
                <a:spcPts val="0"/>
              </a:spcBef>
              <a:spcAft>
                <a:spcPts val="0"/>
              </a:spcAft>
              <a:buNone/>
            </a:pPr>
            <a:r>
              <a:rPr lang="pt-BR" u="sng">
                <a:solidFill>
                  <a:schemeClr val="hlink"/>
                </a:solidFill>
                <a:hlinkClick r:id="rId4"/>
              </a:rPr>
              <a:t>https://media.2oceansvibe.com/wp-content/uploads/2019/07/lion-king-movie-1.jpg</a:t>
            </a:r>
            <a:endParaRPr/>
          </a:p>
          <a:p>
            <a:pPr marL="0" lvl="0" indent="0" algn="l" rtl="0">
              <a:spcBef>
                <a:spcPts val="0"/>
              </a:spcBef>
              <a:spcAft>
                <a:spcPts val="0"/>
              </a:spcAft>
              <a:buNone/>
            </a:pPr>
            <a:r>
              <a:rPr lang="pt-BR" u="sng">
                <a:solidFill>
                  <a:schemeClr val="hlink"/>
                </a:solidFill>
                <a:hlinkClick r:id="rId5"/>
              </a:rPr>
              <a:t>https://icdn4.digitaltrends.com/image/digitaltrends/star-wars-the-rise-of-skywalker-lightsaber-water-battle-1920x1080.jpg</a:t>
            </a:r>
            <a:endParaRPr/>
          </a:p>
        </p:txBody>
      </p:sp>
      <p:sp>
        <p:nvSpPr>
          <p:cNvPr id="139" name="Google Shape;139;p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 name="Google Shape;148;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https://www.youtube.com/watch?v=Kq1sOZChpwI</a:t>
            </a:r>
            <a:endParaRPr/>
          </a:p>
        </p:txBody>
      </p:sp>
      <p:sp>
        <p:nvSpPr>
          <p:cNvPr id="149" name="Google Shape;149;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7" name="Google Shape;157;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5" name="Google Shape;175;p1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Gráficos com animações</a:t>
            </a:r>
            <a:endParaRPr/>
          </a:p>
          <a:p>
            <a:pPr marL="0" lvl="0" indent="0" algn="l" rtl="0">
              <a:spcBef>
                <a:spcPts val="0"/>
              </a:spcBef>
              <a:spcAft>
                <a:spcPts val="0"/>
              </a:spcAft>
              <a:buNone/>
            </a:pPr>
            <a:r>
              <a:rPr lang="pt-BR"/>
              <a:t>Alta resolução</a:t>
            </a:r>
            <a:endParaRPr/>
          </a:p>
          <a:p>
            <a:pPr marL="0" lvl="0" indent="0" algn="l" rtl="0">
              <a:spcBef>
                <a:spcPts val="0"/>
              </a:spcBef>
              <a:spcAft>
                <a:spcPts val="0"/>
              </a:spcAft>
              <a:buNone/>
            </a:pPr>
            <a:r>
              <a:rPr lang="pt-BR"/>
              <a:t>Baixo tempo de resposta</a:t>
            </a:r>
            <a:endParaRPr/>
          </a:p>
          <a:p>
            <a:pPr marL="0" lvl="0" indent="0" algn="l" rtl="0">
              <a:spcBef>
                <a:spcPts val="0"/>
              </a:spcBef>
              <a:spcAft>
                <a:spcPts val="0"/>
              </a:spcAft>
              <a:buNone/>
            </a:pPr>
            <a:r>
              <a:rPr lang="pt-BR"/>
              <a:t>Transparências</a:t>
            </a:r>
            <a:endParaRPr/>
          </a:p>
          <a:p>
            <a:pPr marL="0" lvl="0" indent="0" algn="l" rtl="0">
              <a:spcBef>
                <a:spcPts val="0"/>
              </a:spcBef>
              <a:spcAft>
                <a:spcPts val="0"/>
              </a:spcAft>
              <a:buNone/>
            </a:pPr>
            <a:r>
              <a:rPr lang="pt-BR"/>
              <a:t>Alta taxa de atualização</a:t>
            </a:r>
            <a:endParaRPr/>
          </a:p>
          <a:p>
            <a:pPr marL="0" marR="0" lvl="0" indent="0" algn="l" rtl="0">
              <a:lnSpc>
                <a:spcPct val="100000"/>
              </a:lnSpc>
              <a:spcBef>
                <a:spcPts val="0"/>
              </a:spcBef>
              <a:spcAft>
                <a:spcPts val="0"/>
              </a:spcAft>
              <a:buClr>
                <a:schemeClr val="dk1"/>
              </a:buClr>
              <a:buSzPts val="1200"/>
              <a:buFont typeface="Arial"/>
              <a:buNone/>
            </a:pPr>
            <a:endParaRPr sz="1200">
              <a:solidFill>
                <a:srgbClr val="111111"/>
              </a:solidFill>
              <a:latin typeface="Arial"/>
              <a:ea typeface="Arial"/>
              <a:cs typeface="Arial"/>
              <a:sym typeface="Arial"/>
            </a:endParaRPr>
          </a:p>
          <a:p>
            <a:pPr marL="0" marR="0" lvl="0" indent="0" algn="l" rtl="0">
              <a:lnSpc>
                <a:spcPct val="100000"/>
              </a:lnSpc>
              <a:spcBef>
                <a:spcPts val="0"/>
              </a:spcBef>
              <a:spcAft>
                <a:spcPts val="0"/>
              </a:spcAft>
              <a:buClr>
                <a:srgbClr val="111111"/>
              </a:buClr>
              <a:buSzPts val="1200"/>
              <a:buFont typeface="Arial"/>
              <a:buNone/>
            </a:pPr>
            <a:r>
              <a:rPr lang="pt-BR" sz="1200">
                <a:solidFill>
                  <a:srgbClr val="111111"/>
                </a:solidFill>
                <a:latin typeface="Arial"/>
                <a:ea typeface="Arial"/>
                <a:cs typeface="Arial"/>
                <a:sym typeface="Arial"/>
              </a:rPr>
              <a:t>Sketchpad</a:t>
            </a:r>
            <a:endParaRPr/>
          </a:p>
          <a:p>
            <a:pPr marL="0" marR="0" lvl="0" indent="0" algn="l" rtl="0">
              <a:lnSpc>
                <a:spcPct val="100000"/>
              </a:lnSpc>
              <a:spcBef>
                <a:spcPts val="0"/>
              </a:spcBef>
              <a:spcAft>
                <a:spcPts val="0"/>
              </a:spcAft>
              <a:buClr>
                <a:srgbClr val="111111"/>
              </a:buClr>
              <a:buSzPts val="1200"/>
              <a:buFont typeface="Arial"/>
              <a:buNone/>
            </a:pPr>
            <a:r>
              <a:rPr lang="pt-BR" sz="1200">
                <a:solidFill>
                  <a:srgbClr val="111111"/>
                </a:solidFill>
                <a:latin typeface="Arial"/>
                <a:ea typeface="Arial"/>
                <a:cs typeface="Arial"/>
                <a:sym typeface="Arial"/>
              </a:rPr>
              <a:t>Graphical User Interface on the Xerox Star 8010</a:t>
            </a:r>
            <a:endParaRPr/>
          </a:p>
          <a:p>
            <a:pPr marL="0" lvl="0" indent="0" algn="l" rtl="0">
              <a:spcBef>
                <a:spcPts val="0"/>
              </a:spcBef>
              <a:spcAft>
                <a:spcPts val="0"/>
              </a:spcAft>
              <a:buNone/>
            </a:pPr>
            <a:r>
              <a:rPr lang="pt-BR" u="sng">
                <a:solidFill>
                  <a:schemeClr val="hlink"/>
                </a:solidFill>
                <a:hlinkClick r:id="rId3"/>
              </a:rPr>
              <a:t>https://www.gearnews.com/apples-new-touchy-macbook-pro/</a:t>
            </a:r>
            <a:endParaRPr/>
          </a:p>
          <a:p>
            <a:pPr marL="0" lvl="0" indent="0" algn="l" rtl="0">
              <a:spcBef>
                <a:spcPts val="0"/>
              </a:spcBef>
              <a:spcAft>
                <a:spcPts val="0"/>
              </a:spcAft>
              <a:buNone/>
            </a:pPr>
            <a:r>
              <a:rPr lang="pt-BR" u="sng">
                <a:solidFill>
                  <a:schemeClr val="hlink"/>
                </a:solidFill>
                <a:hlinkClick r:id="rId4"/>
              </a:rPr>
              <a:t>https://c.s-microsoft.com/pt-br/CMSImages/windows10-laptop.png?version=0bf90e10-f3b6-acaf-41fd-1c538d8c24bc</a:t>
            </a:r>
            <a:endParaRPr/>
          </a:p>
          <a:p>
            <a:pPr marL="0" marR="0" lvl="0" indent="0" algn="l" rtl="0">
              <a:lnSpc>
                <a:spcPct val="100000"/>
              </a:lnSpc>
              <a:spcBef>
                <a:spcPts val="0"/>
              </a:spcBef>
              <a:spcAft>
                <a:spcPts val="0"/>
              </a:spcAft>
              <a:buClr>
                <a:schemeClr val="dk1"/>
              </a:buClr>
              <a:buSzPts val="1200"/>
              <a:buFont typeface="Arial"/>
              <a:buNone/>
            </a:pPr>
            <a:endParaRPr sz="1200" b="0" i="0">
              <a:solidFill>
                <a:srgbClr val="111111"/>
              </a:solidFill>
              <a:latin typeface="Arial"/>
              <a:ea typeface="Arial"/>
              <a:cs typeface="Arial"/>
              <a:sym typeface="Arial"/>
            </a:endParaRPr>
          </a:p>
          <a:p>
            <a:pPr marL="0" lvl="0" indent="0" algn="l" rtl="0">
              <a:spcBef>
                <a:spcPts val="0"/>
              </a:spcBef>
              <a:spcAft>
                <a:spcPts val="0"/>
              </a:spcAft>
              <a:buNone/>
            </a:pPr>
            <a:endParaRPr/>
          </a:p>
        </p:txBody>
      </p:sp>
      <p:sp>
        <p:nvSpPr>
          <p:cNvPr id="176" name="Google Shape;176;p1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7" name="Google Shape;187;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1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ge76818f0e4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 name="Google Shape;31;ge76818f0e4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 name="Google Shape;32;ge76818f0e4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3" name="Google Shape;203;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1" name="Google Shape;211;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2" name="Google Shape;212;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https://i.ytimg.com/vi/D_f84nIB9J8/maxresdefault.jpg</a:t>
            </a:r>
            <a:endParaRPr/>
          </a:p>
          <a:p>
            <a:pPr marL="0" lvl="0" indent="0" algn="l" rtl="0">
              <a:spcBef>
                <a:spcPts val="0"/>
              </a:spcBef>
              <a:spcAft>
                <a:spcPts val="0"/>
              </a:spcAft>
              <a:buNone/>
            </a:pPr>
            <a:r>
              <a:rPr lang="pt-BR"/>
              <a:t>https://www.researchgate.net/profile/Heinz_Handels/publication/242507381/figure/fig1/AS:393262910197761@1470772592308/3D-model-of-the-inner-organs-derived-from-the-Visible-Human-data-set-The-representation_Q640.jpg</a:t>
            </a:r>
            <a:endParaRPr/>
          </a:p>
        </p:txBody>
      </p:sp>
      <p:sp>
        <p:nvSpPr>
          <p:cNvPr id="224" name="Google Shape;224;p2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3" name="Google Shape;233;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p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1" name="Google Shape;241;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8" name="Google Shape;248;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7" name="Google Shape;257;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
        <p:cNvGrpSpPr/>
        <p:nvPr/>
      </p:nvGrpSpPr>
      <p:grpSpPr>
        <a:xfrm>
          <a:off x="0" y="0"/>
          <a:ext cx="0" cy="0"/>
          <a:chOff x="0" y="0"/>
          <a:chExt cx="0" cy="0"/>
        </a:xfrm>
      </p:grpSpPr>
      <p:sp>
        <p:nvSpPr>
          <p:cNvPr id="263" name="Google Shape;263;gb86b444e1e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4" name="Google Shape;264;gb86b444e1e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5" name="Google Shape;265;gb86b444e1e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27</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p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2" name="Google Shape;272;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0" name="Google Shape;280;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1" name="Google Shape;281;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29</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
        <p:cNvGrpSpPr/>
        <p:nvPr/>
      </p:nvGrpSpPr>
      <p:grpSpPr>
        <a:xfrm>
          <a:off x="0" y="0"/>
          <a:ext cx="0" cy="0"/>
          <a:chOff x="0" y="0"/>
          <a:chExt cx="0" cy="0"/>
        </a:xfrm>
      </p:grpSpPr>
      <p:sp>
        <p:nvSpPr>
          <p:cNvPr id="48" name="Google Shape;4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 name="Google Shape;4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p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6" name="Google Shape;296;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p3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p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10" name="Google Shape;310;p3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Objeto 3D</a:t>
            </a:r>
            <a:endParaRPr/>
          </a:p>
        </p:txBody>
      </p:sp>
      <p:sp>
        <p:nvSpPr>
          <p:cNvPr id="311" name="Google Shape;311;p3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e76818f0e4_6_79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22" name="Google Shape;322;ge76818f0e4_6_79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https://www.matrise.no/wp-content/uploads/2018/06/B355A41E-4528-4118-8C66-30EBA9A443C3.jpeg</a:t>
            </a:r>
            <a:endParaRPr/>
          </a:p>
          <a:p>
            <a:pPr marL="0" lvl="0" indent="0" algn="l" rtl="0">
              <a:spcBef>
                <a:spcPts val="0"/>
              </a:spcBef>
              <a:spcAft>
                <a:spcPts val="0"/>
              </a:spcAft>
              <a:buNone/>
            </a:pPr>
            <a:r>
              <a:rPr lang="pt-BR" sz="1200" b="0" i="0">
                <a:solidFill>
                  <a:schemeClr val="dk1"/>
                </a:solidFill>
                <a:latin typeface="Arial"/>
                <a:ea typeface="Arial"/>
                <a:cs typeface="Arial"/>
                <a:sym typeface="Arial"/>
              </a:rPr>
              <a:t>plural camerae obscurae or </a:t>
            </a:r>
            <a:r>
              <a:rPr lang="pt-BR" sz="1200" b="1" i="0">
                <a:solidFill>
                  <a:schemeClr val="dk1"/>
                </a:solidFill>
                <a:latin typeface="Arial"/>
                <a:ea typeface="Arial"/>
                <a:cs typeface="Arial"/>
                <a:sym typeface="Arial"/>
              </a:rPr>
              <a:t>camera obscuras</a:t>
            </a:r>
            <a:r>
              <a:rPr lang="pt-BR" sz="1200" b="0" i="0">
                <a:solidFill>
                  <a:schemeClr val="dk1"/>
                </a:solidFill>
                <a:latin typeface="Arial"/>
                <a:ea typeface="Arial"/>
                <a:cs typeface="Arial"/>
                <a:sym typeface="Arial"/>
              </a:rPr>
              <a:t>, from </a:t>
            </a:r>
            <a:r>
              <a:rPr lang="pt-BR" sz="1200" b="1" i="0">
                <a:solidFill>
                  <a:schemeClr val="dk1"/>
                </a:solidFill>
                <a:latin typeface="Arial"/>
                <a:ea typeface="Arial"/>
                <a:cs typeface="Arial"/>
                <a:sym typeface="Arial"/>
              </a:rPr>
              <a:t>Latin camera obscūra</a:t>
            </a:r>
            <a:r>
              <a:rPr lang="pt-BR" sz="1200" b="0" i="0">
                <a:solidFill>
                  <a:schemeClr val="dk1"/>
                </a:solidFill>
                <a:latin typeface="Arial"/>
                <a:ea typeface="Arial"/>
                <a:cs typeface="Arial"/>
                <a:sym typeface="Arial"/>
              </a:rPr>
              <a:t>,</a:t>
            </a:r>
            <a:endParaRPr/>
          </a:p>
        </p:txBody>
      </p:sp>
      <p:sp>
        <p:nvSpPr>
          <p:cNvPr id="323" name="Google Shape;323;ge76818f0e4_6_79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9"/>
        <p:cNvGrpSpPr/>
        <p:nvPr/>
      </p:nvGrpSpPr>
      <p:grpSpPr>
        <a:xfrm>
          <a:off x="0" y="0"/>
          <a:ext cx="0" cy="0"/>
          <a:chOff x="0" y="0"/>
          <a:chExt cx="0" cy="0"/>
        </a:xfrm>
      </p:grpSpPr>
      <p:sp>
        <p:nvSpPr>
          <p:cNvPr id="330" name="Google Shape;330;ge76818f0e4_2_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1" name="Google Shape;331;ge76818f0e4_2_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e98ab1d25f_0_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e98ab1d25f_0_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e98ab1d25f_0_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e98ab1d25f_0_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Levamos 40 minutos com a turma (2021.2)</a:t>
            </a:r>
            <a:endParaRPr/>
          </a:p>
        </p:txBody>
      </p:sp>
      <p:sp>
        <p:nvSpPr>
          <p:cNvPr id="348" name="Google Shape;348;ge98ab1d25f_0_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e98ab1d25f_0_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5" name="Google Shape;355;ge98ab1d25f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a:t>https://docplayer.com.br/docs-images/106/171641750/images/5-0.jpg</a:t>
            </a:r>
            <a:endParaRPr/>
          </a:p>
        </p:txBody>
      </p:sp>
      <p:sp>
        <p:nvSpPr>
          <p:cNvPr id="356" name="Google Shape;356;ge98ab1d25f_0_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37</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e98ab1d25f_0_3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3" name="Google Shape;363;ge98ab1d25f_0_3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e98ab1d25f_0_4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0" name="Google Shape;370;ge98ab1d25f_0_4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Google Shape;40;ge76818f0e4_6_9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 name="Google Shape;41;ge76818f0e4_6_9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7"/>
        <p:cNvGrpSpPr/>
        <p:nvPr/>
      </p:nvGrpSpPr>
      <p:grpSpPr>
        <a:xfrm>
          <a:off x="0" y="0"/>
          <a:ext cx="0" cy="0"/>
          <a:chOff x="0" y="0"/>
          <a:chExt cx="0" cy="0"/>
        </a:xfrm>
      </p:grpSpPr>
      <p:sp>
        <p:nvSpPr>
          <p:cNvPr id="378" name="Google Shape;378;ge76818f0e4_2_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79" name="Google Shape;379;ge76818f0e4_2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0" name="Google Shape;380;ge76818f0e4_2_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40</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9"/>
        <p:cNvGrpSpPr/>
        <p:nvPr/>
      </p:nvGrpSpPr>
      <p:grpSpPr>
        <a:xfrm>
          <a:off x="0" y="0"/>
          <a:ext cx="0" cy="0"/>
          <a:chOff x="0" y="0"/>
          <a:chExt cx="0" cy="0"/>
        </a:xfrm>
      </p:grpSpPr>
      <p:sp>
        <p:nvSpPr>
          <p:cNvPr id="390" name="Google Shape;390;ge76818f0e4_6_83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1" name="Google Shape;391;ge76818f0e4_6_8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2" name="Google Shape;392;ge76818f0e4_6_83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41</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0"/>
        <p:cNvGrpSpPr/>
        <p:nvPr/>
      </p:nvGrpSpPr>
      <p:grpSpPr>
        <a:xfrm>
          <a:off x="0" y="0"/>
          <a:ext cx="0" cy="0"/>
          <a:chOff x="0" y="0"/>
          <a:chExt cx="0" cy="0"/>
        </a:xfrm>
      </p:grpSpPr>
      <p:sp>
        <p:nvSpPr>
          <p:cNvPr id="411" name="Google Shape;411;ge76818f0e4_2_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12" name="Google Shape;412;ge76818f0e4_2_3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3" name="Google Shape;413;ge76818f0e4_2_3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42</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76818f0e4_2_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21" name="Google Shape;421;ge76818f0e4_2_7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https://compresuatv.com.br/tv-55-oled-lg-ultra-hd-smart-oled55b6p/</a:t>
            </a:r>
            <a:endParaRPr/>
          </a:p>
          <a:p>
            <a:pPr marL="0" lvl="0" indent="0" algn="l" rtl="0">
              <a:spcBef>
                <a:spcPts val="0"/>
              </a:spcBef>
              <a:spcAft>
                <a:spcPts val="0"/>
              </a:spcAft>
              <a:buNone/>
            </a:pPr>
            <a:r>
              <a:rPr lang="pt-BR" u="sng">
                <a:solidFill>
                  <a:schemeClr val="hlink"/>
                </a:solidFill>
                <a:hlinkClick r:id="rId4"/>
              </a:rPr>
              <a:t>https://www.philips.com.br/c-p/221TE2LB_00/monitor-led-com-sintonizador-de-tv-digital</a:t>
            </a:r>
            <a:endParaRPr/>
          </a:p>
          <a:p>
            <a:pPr marL="0" lvl="0" indent="0" algn="l" rtl="0">
              <a:spcBef>
                <a:spcPts val="0"/>
              </a:spcBef>
              <a:spcAft>
                <a:spcPts val="0"/>
              </a:spcAft>
              <a:buNone/>
            </a:pPr>
            <a:r>
              <a:rPr lang="pt-BR" u="sng">
                <a:solidFill>
                  <a:schemeClr val="hlink"/>
                </a:solidFill>
                <a:hlinkClick r:id="rId5"/>
              </a:rPr>
              <a:t>https://www.apple.com/br/shop/buy-ipad/ipad-10-2/32gb-prateado-wifi</a:t>
            </a:r>
            <a:endParaRPr/>
          </a:p>
          <a:p>
            <a:pPr marL="0" lvl="0" indent="0" algn="l" rtl="0">
              <a:spcBef>
                <a:spcPts val="0"/>
              </a:spcBef>
              <a:spcAft>
                <a:spcPts val="0"/>
              </a:spcAft>
              <a:buNone/>
            </a:pPr>
            <a:r>
              <a:rPr lang="pt-BR" u="sng">
                <a:solidFill>
                  <a:schemeClr val="hlink"/>
                </a:solidFill>
                <a:hlinkClick r:id="rId6"/>
              </a:rPr>
              <a:t>https://www.buscape.com.br/celular/smartphone-samsung-galaxy-s10-128gb-4g</a:t>
            </a:r>
            <a:endParaRPr/>
          </a:p>
        </p:txBody>
      </p:sp>
      <p:sp>
        <p:nvSpPr>
          <p:cNvPr id="422" name="Google Shape;422;ge76818f0e4_2_7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43</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0"/>
        <p:cNvGrpSpPr/>
        <p:nvPr/>
      </p:nvGrpSpPr>
      <p:grpSpPr>
        <a:xfrm>
          <a:off x="0" y="0"/>
          <a:ext cx="0" cy="0"/>
          <a:chOff x="0" y="0"/>
          <a:chExt cx="0" cy="0"/>
        </a:xfrm>
      </p:grpSpPr>
      <p:sp>
        <p:nvSpPr>
          <p:cNvPr id="431" name="Google Shape;431;ge76818f0e4_2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2" name="Google Shape;432;ge76818f0e4_2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e76818f0e4_2_8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https://www.reddit.com/r/apple/comments/9fp1ty/did_you_ever_looked_at_apple_screens_under_a/</a:t>
            </a:r>
            <a:endParaRPr/>
          </a:p>
          <a:p>
            <a:pPr marL="0" lvl="0" indent="0" algn="l" rtl="0">
              <a:spcBef>
                <a:spcPts val="0"/>
              </a:spcBef>
              <a:spcAft>
                <a:spcPts val="0"/>
              </a:spcAft>
              <a:buNone/>
            </a:pPr>
            <a:r>
              <a:rPr lang="pt-BR" u="sng">
                <a:solidFill>
                  <a:schemeClr val="hlink"/>
                </a:solidFill>
                <a:hlinkClick r:id="rId4"/>
              </a:rPr>
              <a:t>https://www.youtube.com/watch?v=gD68dUXMLQg</a:t>
            </a:r>
            <a:endParaRPr/>
          </a:p>
          <a:p>
            <a:pPr marL="0" lvl="0" indent="0" algn="l" rtl="0">
              <a:spcBef>
                <a:spcPts val="0"/>
              </a:spcBef>
              <a:spcAft>
                <a:spcPts val="0"/>
              </a:spcAft>
              <a:buNone/>
            </a:pPr>
            <a:endParaRPr/>
          </a:p>
        </p:txBody>
      </p:sp>
      <p:sp>
        <p:nvSpPr>
          <p:cNvPr id="443" name="Google Shape;443;ge76818f0e4_2_8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e76818f0e4_2_9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53" name="Google Shape;453;ge76818f0e4_2_9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e76818f0e4_2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1" name="Google Shape;461;ge76818f0e4_2_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7"/>
        <p:cNvGrpSpPr/>
        <p:nvPr/>
      </p:nvGrpSpPr>
      <p:grpSpPr>
        <a:xfrm>
          <a:off x="0" y="0"/>
          <a:ext cx="0" cy="0"/>
          <a:chOff x="0" y="0"/>
          <a:chExt cx="0" cy="0"/>
        </a:xfrm>
      </p:grpSpPr>
      <p:sp>
        <p:nvSpPr>
          <p:cNvPr id="468" name="Google Shape;468;ge76818f0e4_2_1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69" name="Google Shape;469;ge76818f0e4_2_1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7"/>
        <p:cNvGrpSpPr/>
        <p:nvPr/>
      </p:nvGrpSpPr>
      <p:grpSpPr>
        <a:xfrm>
          <a:off x="0" y="0"/>
          <a:ext cx="0" cy="0"/>
          <a:chOff x="0" y="0"/>
          <a:chExt cx="0" cy="0"/>
        </a:xfrm>
      </p:grpSpPr>
      <p:sp>
        <p:nvSpPr>
          <p:cNvPr id="478" name="Google Shape;478;ge76818f0e4_2_1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9" name="Google Shape;479;ge76818f0e4_2_1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 name="Google Shape;56;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e76818f0e4_2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87" name="Google Shape;487;ge76818f0e4_2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3"/>
        <p:cNvGrpSpPr/>
        <p:nvPr/>
      </p:nvGrpSpPr>
      <p:grpSpPr>
        <a:xfrm>
          <a:off x="0" y="0"/>
          <a:ext cx="0" cy="0"/>
          <a:chOff x="0" y="0"/>
          <a:chExt cx="0" cy="0"/>
        </a:xfrm>
      </p:grpSpPr>
      <p:sp>
        <p:nvSpPr>
          <p:cNvPr id="494" name="Google Shape;494;ge76818f0e4_2_1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95" name="Google Shape;495;ge76818f0e4_2_1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96" name="Google Shape;496;ge76818f0e4_2_1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51</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6"/>
        <p:cNvGrpSpPr/>
        <p:nvPr/>
      </p:nvGrpSpPr>
      <p:grpSpPr>
        <a:xfrm>
          <a:off x="0" y="0"/>
          <a:ext cx="0" cy="0"/>
          <a:chOff x="0" y="0"/>
          <a:chExt cx="0" cy="0"/>
        </a:xfrm>
      </p:grpSpPr>
      <p:sp>
        <p:nvSpPr>
          <p:cNvPr id="507" name="Google Shape;507;ge76818f0e4_2_1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08" name="Google Shape;508;ge76818f0e4_2_14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09" name="Google Shape;509;ge76818f0e4_2_14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52</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8"/>
        <p:cNvGrpSpPr/>
        <p:nvPr/>
      </p:nvGrpSpPr>
      <p:grpSpPr>
        <a:xfrm>
          <a:off x="0" y="0"/>
          <a:ext cx="0" cy="0"/>
          <a:chOff x="0" y="0"/>
          <a:chExt cx="0" cy="0"/>
        </a:xfrm>
      </p:grpSpPr>
      <p:sp>
        <p:nvSpPr>
          <p:cNvPr id="519" name="Google Shape;519;ge76818f0e4_2_15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20" name="Google Shape;520;ge76818f0e4_2_15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b86b444e1e_0_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b86b444e1e_0_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Ficou para a casa na Turma 2021.2</a:t>
            </a:r>
            <a:endParaRPr/>
          </a:p>
        </p:txBody>
      </p:sp>
      <p:sp>
        <p:nvSpPr>
          <p:cNvPr id="529" name="Google Shape;529;gb86b444e1e_0_1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4"/>
        <p:cNvGrpSpPr/>
        <p:nvPr/>
      </p:nvGrpSpPr>
      <p:grpSpPr>
        <a:xfrm>
          <a:off x="0" y="0"/>
          <a:ext cx="0" cy="0"/>
          <a:chOff x="0" y="0"/>
          <a:chExt cx="0" cy="0"/>
        </a:xfrm>
      </p:grpSpPr>
      <p:sp>
        <p:nvSpPr>
          <p:cNvPr id="535" name="Google Shape;535;gb86b444e1e_0_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6" name="Google Shape;536;gb86b444e1e_0_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https://www.canyoucompute.co.uk/l3-bresenham.html</a:t>
            </a:r>
            <a:r>
              <a:rPr lang="pt-BR"/>
              <a:t> </a:t>
            </a:r>
            <a:endParaRPr/>
          </a:p>
        </p:txBody>
      </p:sp>
      <p:sp>
        <p:nvSpPr>
          <p:cNvPr id="537" name="Google Shape;537;gb86b444e1e_0_2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55</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3"/>
        <p:cNvGrpSpPr/>
        <p:nvPr/>
      </p:nvGrpSpPr>
      <p:grpSpPr>
        <a:xfrm>
          <a:off x="0" y="0"/>
          <a:ext cx="0" cy="0"/>
          <a:chOff x="0" y="0"/>
          <a:chExt cx="0" cy="0"/>
        </a:xfrm>
      </p:grpSpPr>
      <p:sp>
        <p:nvSpPr>
          <p:cNvPr id="544" name="Google Shape;544;gb86b444e1e_0_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5" name="Google Shape;545;gb86b444e1e_0_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https://www.canyoucompute.co.uk/l3-bresenham.html</a:t>
            </a:r>
            <a:r>
              <a:rPr lang="pt-BR"/>
              <a:t> </a:t>
            </a:r>
            <a:endParaRPr/>
          </a:p>
        </p:txBody>
      </p:sp>
      <p:sp>
        <p:nvSpPr>
          <p:cNvPr id="546" name="Google Shape;546;gb86b444e1e_0_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56</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e76818f0e4_2_1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Bresenham no GeoGebra: </a:t>
            </a:r>
            <a:r>
              <a:rPr lang="pt-BR" u="sng">
                <a:solidFill>
                  <a:schemeClr val="hlink"/>
                </a:solidFill>
                <a:hlinkClick r:id="rId3"/>
              </a:rPr>
              <a:t>https://www.geogebra.org/m/jahqnjmk</a:t>
            </a:r>
            <a:r>
              <a:rPr lang="pt-BR"/>
              <a:t> </a:t>
            </a:r>
            <a:endParaRPr/>
          </a:p>
        </p:txBody>
      </p:sp>
      <p:sp>
        <p:nvSpPr>
          <p:cNvPr id="557" name="Google Shape;557;ge76818f0e4_2_1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3"/>
        <p:cNvGrpSpPr/>
        <p:nvPr/>
      </p:nvGrpSpPr>
      <p:grpSpPr>
        <a:xfrm>
          <a:off x="0" y="0"/>
          <a:ext cx="0" cy="0"/>
          <a:chOff x="0" y="0"/>
          <a:chExt cx="0" cy="0"/>
        </a:xfrm>
      </p:grpSpPr>
      <p:sp>
        <p:nvSpPr>
          <p:cNvPr id="564" name="Google Shape;564;ge76818f0e4_2_16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5" name="Google Shape;565;ge76818f0e4_2_16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2"/>
        <p:cNvGrpSpPr/>
        <p:nvPr/>
      </p:nvGrpSpPr>
      <p:grpSpPr>
        <a:xfrm>
          <a:off x="0" y="0"/>
          <a:ext cx="0" cy="0"/>
          <a:chOff x="0" y="0"/>
          <a:chExt cx="0" cy="0"/>
        </a:xfrm>
      </p:grpSpPr>
      <p:sp>
        <p:nvSpPr>
          <p:cNvPr id="573" name="Google Shape;573;ge76818f0e4_2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74" name="Google Shape;574;ge76818f0e4_2_1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e76818f0e4_6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ge76818f0e4_6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e76818f0e4_2_17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2" name="Google Shape;582;ge76818f0e4_2_17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7"/>
        <p:cNvGrpSpPr/>
        <p:nvPr/>
      </p:nvGrpSpPr>
      <p:grpSpPr>
        <a:xfrm>
          <a:off x="0" y="0"/>
          <a:ext cx="0" cy="0"/>
          <a:chOff x="0" y="0"/>
          <a:chExt cx="0" cy="0"/>
        </a:xfrm>
      </p:grpSpPr>
      <p:sp>
        <p:nvSpPr>
          <p:cNvPr id="588" name="Google Shape;588;ge76818f0e4_2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9" name="Google Shape;589;ge76818f0e4_2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e76818f0e4_2_19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8" name="Google Shape;598;ge76818f0e4_2_19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e76818f0e4_2_1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u="sng">
                <a:solidFill>
                  <a:schemeClr val="hlink"/>
                </a:solidFill>
                <a:hlinkClick r:id="rId3"/>
              </a:rPr>
              <a:t>https://epocanegocios.globo.com/Tecnologia/noticia/2019/06/epoca-negocios-toy-story-1-foi-marcante-como-1a-animacao-toda-produzida-em-computador.html</a:t>
            </a:r>
            <a:endParaRPr/>
          </a:p>
          <a:p>
            <a:pPr marL="0" lvl="0" indent="0" algn="l" rtl="0">
              <a:spcBef>
                <a:spcPts val="0"/>
              </a:spcBef>
              <a:spcAft>
                <a:spcPts val="0"/>
              </a:spcAft>
              <a:buNone/>
            </a:pPr>
            <a:endParaRPr/>
          </a:p>
        </p:txBody>
      </p:sp>
      <p:sp>
        <p:nvSpPr>
          <p:cNvPr id="605" name="Google Shape;605;ge76818f0e4_2_1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e76818f0e4_2_20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2" name="Google Shape;612;ge76818f0e4_2_20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9"/>
        <p:cNvGrpSpPr/>
        <p:nvPr/>
      </p:nvGrpSpPr>
      <p:grpSpPr>
        <a:xfrm>
          <a:off x="0" y="0"/>
          <a:ext cx="0" cy="0"/>
          <a:chOff x="0" y="0"/>
          <a:chExt cx="0" cy="0"/>
        </a:xfrm>
      </p:grpSpPr>
      <p:sp>
        <p:nvSpPr>
          <p:cNvPr id="620" name="Google Shape;620;ge76818f0e4_2_2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21" name="Google Shape;621;ge76818f0e4_2_2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e76818f0e4_2_2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30" name="Google Shape;630;ge76818f0e4_2_2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ge76818f0e4_6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3" name="Google Shape;83;ge76818f0e4_6_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76818f0e4_6_9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e76818f0e4_6_9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e76818f0e4_6_9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2" name="Google Shape;92;ge76818f0e4_6_9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56177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833" b="0" i="0" u="none" strike="noStrike" cap="none">
                <a:solidFill>
                  <a:srgbClr val="888888"/>
                </a:solidFill>
                <a:latin typeface="Verdana"/>
                <a:ea typeface="Verdana"/>
                <a:cs typeface="Verdana"/>
                <a:sym typeface="Verdana"/>
              </a:defRPr>
            </a:lvl1pPr>
            <a:lvl2pPr marL="0" marR="0" lvl="1" indent="0" algn="r" rtl="0">
              <a:spcBef>
                <a:spcPts val="0"/>
              </a:spcBef>
              <a:buNone/>
              <a:defRPr sz="833" b="0" i="0" u="none" strike="noStrike" cap="none">
                <a:solidFill>
                  <a:srgbClr val="888888"/>
                </a:solidFill>
                <a:latin typeface="Verdana"/>
                <a:ea typeface="Verdana"/>
                <a:cs typeface="Verdana"/>
                <a:sym typeface="Verdana"/>
              </a:defRPr>
            </a:lvl2pPr>
            <a:lvl3pPr marL="0" marR="0" lvl="2" indent="0" algn="r" rtl="0">
              <a:spcBef>
                <a:spcPts val="0"/>
              </a:spcBef>
              <a:buNone/>
              <a:defRPr sz="833" b="0" i="0" u="none" strike="noStrike" cap="none">
                <a:solidFill>
                  <a:srgbClr val="888888"/>
                </a:solidFill>
                <a:latin typeface="Verdana"/>
                <a:ea typeface="Verdana"/>
                <a:cs typeface="Verdana"/>
                <a:sym typeface="Verdana"/>
              </a:defRPr>
            </a:lvl3pPr>
            <a:lvl4pPr marL="0" marR="0" lvl="3" indent="0" algn="r" rtl="0">
              <a:spcBef>
                <a:spcPts val="0"/>
              </a:spcBef>
              <a:buNone/>
              <a:defRPr sz="833" b="0" i="0" u="none" strike="noStrike" cap="none">
                <a:solidFill>
                  <a:srgbClr val="888888"/>
                </a:solidFill>
                <a:latin typeface="Verdana"/>
                <a:ea typeface="Verdana"/>
                <a:cs typeface="Verdana"/>
                <a:sym typeface="Verdana"/>
              </a:defRPr>
            </a:lvl4pPr>
            <a:lvl5pPr marL="0" marR="0" lvl="4" indent="0" algn="r" rtl="0">
              <a:spcBef>
                <a:spcPts val="0"/>
              </a:spcBef>
              <a:buNone/>
              <a:defRPr sz="833" b="0" i="0" u="none" strike="noStrike" cap="none">
                <a:solidFill>
                  <a:srgbClr val="888888"/>
                </a:solidFill>
                <a:latin typeface="Verdana"/>
                <a:ea typeface="Verdana"/>
                <a:cs typeface="Verdana"/>
                <a:sym typeface="Verdana"/>
              </a:defRPr>
            </a:lvl5pPr>
            <a:lvl6pPr marL="0" marR="0" lvl="5" indent="0" algn="r" rtl="0">
              <a:spcBef>
                <a:spcPts val="0"/>
              </a:spcBef>
              <a:buNone/>
              <a:defRPr sz="833" b="0" i="0" u="none" strike="noStrike" cap="none">
                <a:solidFill>
                  <a:srgbClr val="888888"/>
                </a:solidFill>
                <a:latin typeface="Verdana"/>
                <a:ea typeface="Verdana"/>
                <a:cs typeface="Verdana"/>
                <a:sym typeface="Verdana"/>
              </a:defRPr>
            </a:lvl6pPr>
            <a:lvl7pPr marL="0" marR="0" lvl="6" indent="0" algn="r" rtl="0">
              <a:spcBef>
                <a:spcPts val="0"/>
              </a:spcBef>
              <a:buNone/>
              <a:defRPr sz="833" b="0" i="0" u="none" strike="noStrike" cap="none">
                <a:solidFill>
                  <a:srgbClr val="888888"/>
                </a:solidFill>
                <a:latin typeface="Verdana"/>
                <a:ea typeface="Verdana"/>
                <a:cs typeface="Verdana"/>
                <a:sym typeface="Verdana"/>
              </a:defRPr>
            </a:lvl7pPr>
            <a:lvl8pPr marL="0" marR="0" lvl="7" indent="0" algn="r" rtl="0">
              <a:spcBef>
                <a:spcPts val="0"/>
              </a:spcBef>
              <a:buNone/>
              <a:defRPr sz="833" b="0" i="0" u="none" strike="noStrike" cap="none">
                <a:solidFill>
                  <a:srgbClr val="888888"/>
                </a:solidFill>
                <a:latin typeface="Verdana"/>
                <a:ea typeface="Verdana"/>
                <a:cs typeface="Verdana"/>
                <a:sym typeface="Verdana"/>
              </a:defRPr>
            </a:lvl8pPr>
            <a:lvl9pPr marL="0" marR="0" lvl="8" indent="0" algn="r" rtl="0">
              <a:spcBef>
                <a:spcPts val="0"/>
              </a:spcBef>
              <a:buNone/>
              <a:defRPr sz="833" b="0" i="0" u="none" strike="noStrike" cap="none">
                <a:solidFill>
                  <a:srgbClr val="888888"/>
                </a:solidFill>
                <a:latin typeface="Verdana"/>
                <a:ea typeface="Verdana"/>
                <a:cs typeface="Verdana"/>
                <a:sym typeface="Verdana"/>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4">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hyperlink" Target="http://www.youtube.com/watch?v=kbhFFuT5N3I"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2.jpg"/></Relationships>
</file>

<file path=ppt/slides/_rels/slide1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hyperlink" Target="http://www.youtube.com/watch?v=2ShnOuSFJsA" TargetMode="External"/><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6.jp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3.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hyperlink" Target="https://www.techpowerup.com/gpu-specs/geforce-rtx-2080-ti.c3305" TargetMode="External"/><Relationship Id="rId4" Type="http://schemas.openxmlformats.org/officeDocument/2006/relationships/image" Target="../media/image4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7.jp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youtube.com/watch?v=Xt3Cdq0qOns"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4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4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4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5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hyperlink" Target="http://rosettacode.org/wiki/Bitmap/Bresenham%27s_line_algorithm" TargetMode="Externa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6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62.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hyperlink" Target="https://www.youtube.com/watch?v=tT81VPk_ukU" TargetMode="External"/></Relationships>
</file>

<file path=ppt/slides/_rels/slide65.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6"/>
        <p:cNvGrpSpPr/>
        <p:nvPr/>
      </p:nvGrpSpPr>
      <p:grpSpPr>
        <a:xfrm>
          <a:off x="0" y="0"/>
          <a:ext cx="0" cy="0"/>
          <a:chOff x="0" y="0"/>
          <a:chExt cx="0" cy="0"/>
        </a:xfrm>
      </p:grpSpPr>
      <p:sp>
        <p:nvSpPr>
          <p:cNvPr id="27" name="Google Shape;27;p4"/>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28" name="Google Shape;28;p4"/>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pt-BR"/>
              <a:t>Aula 1: Introdução ao curso + introdução ao desenho</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 que é Computação Gráfica?</a:t>
            </a:r>
            <a:endParaRPr/>
          </a:p>
        </p:txBody>
      </p:sp>
      <p:sp>
        <p:nvSpPr>
          <p:cNvPr id="108" name="Google Shape;108;p13"/>
          <p:cNvSpPr txBox="1">
            <a:spLocks noGrp="1"/>
          </p:cNvSpPr>
          <p:nvPr>
            <p:ph type="body" idx="1"/>
          </p:nvPr>
        </p:nvSpPr>
        <p:spPr>
          <a:xfrm>
            <a:off x="667731" y="1286278"/>
            <a:ext cx="7985100" cy="21867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400"/>
              <a:buFont typeface="Arial"/>
              <a:buNone/>
            </a:pPr>
            <a:r>
              <a:rPr lang="pt-BR" sz="2400" b="1">
                <a:latin typeface="Arial"/>
                <a:ea typeface="Arial"/>
                <a:cs typeface="Arial"/>
                <a:sym typeface="Arial"/>
              </a:rPr>
              <a:t>com•pu•ta•ção grá•fi•ca</a:t>
            </a:r>
            <a:endParaRPr/>
          </a:p>
          <a:p>
            <a:pPr marL="0" lvl="0" indent="0" algn="l" rtl="0">
              <a:spcBef>
                <a:spcPts val="480"/>
              </a:spcBef>
              <a:spcAft>
                <a:spcPts val="0"/>
              </a:spcAft>
              <a:buClr>
                <a:schemeClr val="dk1"/>
              </a:buClr>
              <a:buSzPts val="2400"/>
              <a:buFont typeface="Arial"/>
              <a:buNone/>
            </a:pPr>
            <a:r>
              <a:rPr lang="pt-BR" sz="2400">
                <a:latin typeface="Arial"/>
                <a:ea typeface="Arial"/>
                <a:cs typeface="Arial"/>
                <a:sym typeface="Arial"/>
              </a:rPr>
              <a:t>O uso de computadores para gerar e manipular informações visuais.</a:t>
            </a:r>
            <a:endParaRPr/>
          </a:p>
        </p:txBody>
      </p:sp>
      <p:sp>
        <p:nvSpPr>
          <p:cNvPr id="109" name="Google Shape;109;p13"/>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10</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8">
                                            <p:txEl>
                                              <p:pRg st="0" end="0"/>
                                            </p:txEl>
                                          </p:spTgt>
                                        </p:tgtEl>
                                        <p:attrNameLst>
                                          <p:attrName>style.visibility</p:attrName>
                                        </p:attrNameLst>
                                      </p:cBhvr>
                                      <p:to>
                                        <p:strVal val="visible"/>
                                      </p:to>
                                    </p:set>
                                    <p:animEffect transition="in" filter="fade">
                                      <p:cBhvr>
                                        <p:cTn id="7" dur="500"/>
                                        <p:tgtEl>
                                          <p:spTgt spid="10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08">
                                            <p:txEl>
                                              <p:pRg st="1" end="1"/>
                                            </p:txEl>
                                          </p:spTgt>
                                        </p:tgtEl>
                                        <p:attrNameLst>
                                          <p:attrName>style.visibility</p:attrName>
                                        </p:attrNameLst>
                                      </p:cBhvr>
                                      <p:to>
                                        <p:strVal val="visible"/>
                                      </p:to>
                                    </p:set>
                                    <p:animEffect transition="in" filter="fade">
                                      <p:cBhvr>
                                        <p:cTn id="12" dur="500"/>
                                        <p:tgtEl>
                                          <p:spTgt spid="10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1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Onde está a Computação Gráfica?</a:t>
            </a:r>
            <a:endParaRPr/>
          </a:p>
        </p:txBody>
      </p:sp>
      <p:sp>
        <p:nvSpPr>
          <p:cNvPr id="116" name="Google Shape;116;p14"/>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11</a:t>
            </a:fld>
            <a:endParaRPr/>
          </a:p>
        </p:txBody>
      </p:sp>
      <p:grpSp>
        <p:nvGrpSpPr>
          <p:cNvPr id="117" name="Google Shape;117;p14"/>
          <p:cNvGrpSpPr/>
          <p:nvPr/>
        </p:nvGrpSpPr>
        <p:grpSpPr>
          <a:xfrm>
            <a:off x="857425" y="769050"/>
            <a:ext cx="6881700" cy="4691825"/>
            <a:chOff x="765425" y="844450"/>
            <a:chExt cx="6881700" cy="4691825"/>
          </a:xfrm>
        </p:grpSpPr>
        <p:sp>
          <p:nvSpPr>
            <p:cNvPr id="118" name="Google Shape;118;p14"/>
            <p:cNvSpPr/>
            <p:nvPr/>
          </p:nvSpPr>
          <p:spPr>
            <a:xfrm>
              <a:off x="3304650" y="2118825"/>
              <a:ext cx="1556100" cy="7236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400"/>
                <a:t>Dados</a:t>
              </a:r>
              <a:endParaRPr sz="2400"/>
            </a:p>
          </p:txBody>
        </p:sp>
        <p:sp>
          <p:nvSpPr>
            <p:cNvPr id="119" name="Google Shape;119;p14"/>
            <p:cNvSpPr/>
            <p:nvPr/>
          </p:nvSpPr>
          <p:spPr>
            <a:xfrm>
              <a:off x="3304650" y="3457575"/>
              <a:ext cx="1556100" cy="723600"/>
            </a:xfrm>
            <a:prstGeom prst="cube">
              <a:avLst>
                <a:gd name="adj" fmla="val 25000"/>
              </a:avLst>
            </a:prstGeom>
            <a:solidFill>
              <a:schemeClr val="lt2"/>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pt-BR" sz="2400"/>
                <a:t>Imagens</a:t>
              </a:r>
              <a:endParaRPr sz="2400"/>
            </a:p>
          </p:txBody>
        </p:sp>
        <p:sp>
          <p:nvSpPr>
            <p:cNvPr id="120" name="Google Shape;120;p14"/>
            <p:cNvSpPr/>
            <p:nvPr/>
          </p:nvSpPr>
          <p:spPr>
            <a:xfrm>
              <a:off x="3799950" y="1538050"/>
              <a:ext cx="731400" cy="516000"/>
            </a:xfrm>
            <a:prstGeom prst="curvedDownArrow">
              <a:avLst>
                <a:gd name="adj1" fmla="val 25000"/>
                <a:gd name="adj2" fmla="val 50000"/>
                <a:gd name="adj3" fmla="val 25000"/>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14"/>
            <p:cNvSpPr txBox="1"/>
            <p:nvPr/>
          </p:nvSpPr>
          <p:spPr>
            <a:xfrm>
              <a:off x="3387600" y="844450"/>
              <a:ext cx="1556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Modelagem Geométrica</a:t>
              </a:r>
              <a:endParaRPr sz="1800"/>
            </a:p>
          </p:txBody>
        </p:sp>
        <p:sp>
          <p:nvSpPr>
            <p:cNvPr id="122" name="Google Shape;122;p14"/>
            <p:cNvSpPr/>
            <p:nvPr/>
          </p:nvSpPr>
          <p:spPr>
            <a:xfrm>
              <a:off x="2374975" y="2495625"/>
              <a:ext cx="844500" cy="1598400"/>
            </a:xfrm>
            <a:prstGeom prst="curvedRightArrow">
              <a:avLst>
                <a:gd name="adj1" fmla="val 14189"/>
                <a:gd name="adj2" fmla="val 33675"/>
                <a:gd name="adj3" fmla="val 21436"/>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14"/>
            <p:cNvSpPr txBox="1"/>
            <p:nvPr/>
          </p:nvSpPr>
          <p:spPr>
            <a:xfrm>
              <a:off x="765425" y="2857500"/>
              <a:ext cx="15561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Computação</a:t>
              </a:r>
              <a:endParaRPr sz="1800"/>
            </a:p>
            <a:p>
              <a:pPr marL="0" lvl="0" indent="0" algn="ctr" rtl="0">
                <a:spcBef>
                  <a:spcPts val="0"/>
                </a:spcBef>
                <a:spcAft>
                  <a:spcPts val="0"/>
                </a:spcAft>
                <a:buNone/>
              </a:pPr>
              <a:r>
                <a:rPr lang="pt-BR" sz="1800"/>
                <a:t>Gráfica</a:t>
              </a:r>
              <a:endParaRPr sz="1800"/>
            </a:p>
          </p:txBody>
        </p:sp>
        <p:sp>
          <p:nvSpPr>
            <p:cNvPr id="124" name="Google Shape;124;p14"/>
            <p:cNvSpPr/>
            <p:nvPr/>
          </p:nvSpPr>
          <p:spPr>
            <a:xfrm rot="10800000">
              <a:off x="4945925" y="2263500"/>
              <a:ext cx="844500" cy="1598400"/>
            </a:xfrm>
            <a:prstGeom prst="curvedRightArrow">
              <a:avLst>
                <a:gd name="adj1" fmla="val 14189"/>
                <a:gd name="adj2" fmla="val 33675"/>
                <a:gd name="adj3" fmla="val 21436"/>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14"/>
            <p:cNvSpPr txBox="1"/>
            <p:nvPr/>
          </p:nvSpPr>
          <p:spPr>
            <a:xfrm>
              <a:off x="5790425" y="2718675"/>
              <a:ext cx="18567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Visão Computacional</a:t>
              </a:r>
              <a:endParaRPr sz="1800"/>
            </a:p>
          </p:txBody>
        </p:sp>
        <p:sp>
          <p:nvSpPr>
            <p:cNvPr id="126" name="Google Shape;126;p14"/>
            <p:cNvSpPr/>
            <p:nvPr/>
          </p:nvSpPr>
          <p:spPr>
            <a:xfrm rot="10800000">
              <a:off x="3717000" y="4231275"/>
              <a:ext cx="731400" cy="516000"/>
            </a:xfrm>
            <a:prstGeom prst="curvedDownArrow">
              <a:avLst>
                <a:gd name="adj1" fmla="val 25000"/>
                <a:gd name="adj2" fmla="val 50000"/>
                <a:gd name="adj3" fmla="val 25000"/>
              </a:avLst>
            </a:prstGeom>
            <a:solidFill>
              <a:srgbClr val="CFD7E7"/>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14"/>
            <p:cNvSpPr txBox="1"/>
            <p:nvPr/>
          </p:nvSpPr>
          <p:spPr>
            <a:xfrm>
              <a:off x="3136500" y="4797375"/>
              <a:ext cx="1892400" cy="7389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800"/>
                <a:t>Processamento</a:t>
              </a:r>
              <a:br>
                <a:rPr lang="pt-BR" sz="1800"/>
              </a:br>
              <a:r>
                <a:rPr lang="pt-BR" sz="1800"/>
                <a:t>de Imagens</a:t>
              </a:r>
              <a:endParaRPr sz="1800"/>
            </a:p>
          </p:txBody>
        </p:sp>
      </p:gr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1"/>
        <p:cNvGrpSpPr/>
        <p:nvPr/>
      </p:nvGrpSpPr>
      <p:grpSpPr>
        <a:xfrm>
          <a:off x="0" y="0"/>
          <a:ext cx="0" cy="0"/>
          <a:chOff x="0" y="0"/>
          <a:chExt cx="0" cy="0"/>
        </a:xfrm>
      </p:grpSpPr>
      <p:sp>
        <p:nvSpPr>
          <p:cNvPr id="132" name="Google Shape;132;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Por que Informação Visual</a:t>
            </a:r>
            <a:endParaRPr/>
          </a:p>
        </p:txBody>
      </p:sp>
      <p:sp>
        <p:nvSpPr>
          <p:cNvPr id="133" name="Google Shape;133;p1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Cerca de 30% do cérebro é dedicado ao processamento visual...</a:t>
            </a:r>
            <a:endParaRPr/>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320"/>
              </a:spcBef>
              <a:spcAft>
                <a:spcPts val="0"/>
              </a:spcAft>
              <a:buClr>
                <a:schemeClr val="dk1"/>
              </a:buClr>
              <a:buSzPts val="1600"/>
              <a:buFont typeface="Verdana"/>
              <a:buNone/>
            </a:pPr>
            <a:endParaRPr sz="1600"/>
          </a:p>
          <a:p>
            <a:pPr marL="0" lvl="0" indent="0" algn="l" rtl="0">
              <a:spcBef>
                <a:spcPts val="160"/>
              </a:spcBef>
              <a:spcAft>
                <a:spcPts val="0"/>
              </a:spcAft>
              <a:buClr>
                <a:schemeClr val="dk1"/>
              </a:buClr>
              <a:buSzPts val="800"/>
              <a:buFont typeface="Verdana"/>
              <a:buNone/>
            </a:pPr>
            <a:endParaRPr sz="800"/>
          </a:p>
          <a:p>
            <a:pPr marL="0" lvl="0" indent="0" algn="ctr" rtl="0">
              <a:spcBef>
                <a:spcPts val="320"/>
              </a:spcBef>
              <a:spcAft>
                <a:spcPts val="0"/>
              </a:spcAft>
              <a:buClr>
                <a:schemeClr val="dk1"/>
              </a:buClr>
              <a:buSzPts val="1600"/>
              <a:buNone/>
            </a:pPr>
            <a:endParaRPr sz="1600" b="1"/>
          </a:p>
          <a:p>
            <a:pPr marL="0" lvl="0" indent="0" algn="ctr" rtl="0">
              <a:spcBef>
                <a:spcPts val="320"/>
              </a:spcBef>
              <a:spcAft>
                <a:spcPts val="0"/>
              </a:spcAft>
              <a:buClr>
                <a:schemeClr val="dk1"/>
              </a:buClr>
              <a:buSzPts val="1600"/>
              <a:buNone/>
            </a:pPr>
            <a:r>
              <a:rPr lang="pt-BR" sz="1600" b="1"/>
              <a:t>Os olhos são a porta de acesso ao cérebro com maior largura de banda!</a:t>
            </a:r>
            <a:endParaRPr/>
          </a:p>
        </p:txBody>
      </p:sp>
      <p:sp>
        <p:nvSpPr>
          <p:cNvPr id="134" name="Google Shape;134;p1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12</a:t>
            </a:fld>
            <a:endParaRPr/>
          </a:p>
        </p:txBody>
      </p:sp>
      <p:pic>
        <p:nvPicPr>
          <p:cNvPr id="135" name="Google Shape;135;p15"/>
          <p:cNvPicPr preferRelativeResize="0"/>
          <p:nvPr/>
        </p:nvPicPr>
        <p:blipFill rotWithShape="1">
          <a:blip r:embed="rId3">
            <a:alphaModFix/>
          </a:blip>
          <a:srcRect/>
          <a:stretch/>
        </p:blipFill>
        <p:spPr>
          <a:xfrm>
            <a:off x="319773" y="1471850"/>
            <a:ext cx="8192631" cy="295874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Filmes</a:t>
            </a:r>
            <a:endParaRPr/>
          </a:p>
        </p:txBody>
      </p:sp>
      <p:sp>
        <p:nvSpPr>
          <p:cNvPr id="142" name="Google Shape;142;p1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13</a:t>
            </a:fld>
            <a:endParaRPr/>
          </a:p>
        </p:txBody>
      </p:sp>
      <p:pic>
        <p:nvPicPr>
          <p:cNvPr id="143" name="Google Shape;143;p16"/>
          <p:cNvPicPr preferRelativeResize="0"/>
          <p:nvPr/>
        </p:nvPicPr>
        <p:blipFill rotWithShape="1">
          <a:blip r:embed="rId3">
            <a:alphaModFix/>
          </a:blip>
          <a:srcRect/>
          <a:stretch/>
        </p:blipFill>
        <p:spPr>
          <a:xfrm>
            <a:off x="318605" y="1077492"/>
            <a:ext cx="3810000" cy="1905000"/>
          </a:xfrm>
          <a:prstGeom prst="rect">
            <a:avLst/>
          </a:prstGeom>
          <a:noFill/>
          <a:ln>
            <a:noFill/>
          </a:ln>
        </p:spPr>
      </p:pic>
      <p:pic>
        <p:nvPicPr>
          <p:cNvPr id="144" name="Google Shape;144;p16"/>
          <p:cNvPicPr preferRelativeResize="0"/>
          <p:nvPr/>
        </p:nvPicPr>
        <p:blipFill rotWithShape="1">
          <a:blip r:embed="rId4">
            <a:alphaModFix/>
          </a:blip>
          <a:srcRect/>
          <a:stretch/>
        </p:blipFill>
        <p:spPr>
          <a:xfrm>
            <a:off x="4848838" y="1428620"/>
            <a:ext cx="3810346" cy="2857760"/>
          </a:xfrm>
          <a:prstGeom prst="rect">
            <a:avLst/>
          </a:prstGeom>
          <a:noFill/>
          <a:ln>
            <a:noFill/>
          </a:ln>
        </p:spPr>
      </p:pic>
      <p:pic>
        <p:nvPicPr>
          <p:cNvPr id="145" name="Google Shape;145;p16"/>
          <p:cNvPicPr preferRelativeResize="0"/>
          <p:nvPr/>
        </p:nvPicPr>
        <p:blipFill rotWithShape="1">
          <a:blip r:embed="rId5">
            <a:alphaModFix/>
          </a:blip>
          <a:srcRect/>
          <a:stretch/>
        </p:blipFill>
        <p:spPr>
          <a:xfrm>
            <a:off x="1035043" y="3291611"/>
            <a:ext cx="3536957" cy="1989538"/>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fade">
                                      <p:cBhvr>
                                        <p:cTn id="7" dur="2500"/>
                                        <p:tgtEl>
                                          <p:spTgt spid="143"/>
                                        </p:tgtEl>
                                      </p:cBhvr>
                                    </p:animEffect>
                                  </p:childTnLst>
                                </p:cTn>
                              </p:par>
                              <p:par>
                                <p:cTn id="8" presetID="10" presetClass="entr" presetSubtype="0" fill="hold" nodeType="withEffect">
                                  <p:stCondLst>
                                    <p:cond delay="0"/>
                                  </p:stCondLst>
                                  <p:childTnLst>
                                    <p:set>
                                      <p:cBhvr>
                                        <p:cTn id="9" dur="1" fill="hold">
                                          <p:stCondLst>
                                            <p:cond delay="0"/>
                                          </p:stCondLst>
                                        </p:cTn>
                                        <p:tgtEl>
                                          <p:spTgt spid="145"/>
                                        </p:tgtEl>
                                        <p:attrNameLst>
                                          <p:attrName>style.visibility</p:attrName>
                                        </p:attrNameLst>
                                      </p:cBhvr>
                                      <p:to>
                                        <p:strVal val="visible"/>
                                      </p:to>
                                    </p:set>
                                    <p:animEffect transition="in" filter="fade">
                                      <p:cBhvr>
                                        <p:cTn id="10" dur="2500"/>
                                        <p:tgtEl>
                                          <p:spTgt spid="145"/>
                                        </p:tgtEl>
                                      </p:cBhvr>
                                    </p:animEffect>
                                  </p:childTnLst>
                                </p:cTn>
                              </p:par>
                              <p:par>
                                <p:cTn id="11" presetID="10" presetClass="entr" presetSubtype="0" fill="hold" nodeType="withEffect">
                                  <p:stCondLst>
                                    <p:cond delay="0"/>
                                  </p:stCondLst>
                                  <p:childTnLst>
                                    <p:set>
                                      <p:cBhvr>
                                        <p:cTn id="12" dur="1" fill="hold">
                                          <p:stCondLst>
                                            <p:cond delay="0"/>
                                          </p:stCondLst>
                                        </p:cTn>
                                        <p:tgtEl>
                                          <p:spTgt spid="144"/>
                                        </p:tgtEl>
                                        <p:attrNameLst>
                                          <p:attrName>style.visibility</p:attrName>
                                        </p:attrNameLst>
                                      </p:cBhvr>
                                      <p:to>
                                        <p:strVal val="visible"/>
                                      </p:to>
                                    </p:set>
                                    <p:animEffect transition="in" filter="fade">
                                      <p:cBhvr>
                                        <p:cTn id="13" dur="2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SIGGRAPH 2021 Computer Animation Festival</a:t>
            </a:r>
            <a:br>
              <a:rPr lang="pt-BR"/>
            </a:br>
            <a:endParaRPr/>
          </a:p>
        </p:txBody>
      </p:sp>
      <p:sp>
        <p:nvSpPr>
          <p:cNvPr id="152" name="Google Shape;152;p1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14</a:t>
            </a:fld>
            <a:endParaRPr/>
          </a:p>
        </p:txBody>
      </p:sp>
      <p:sp>
        <p:nvSpPr>
          <p:cNvPr id="153" name="Google Shape;153;p17"/>
          <p:cNvSpPr/>
          <p:nvPr/>
        </p:nvSpPr>
        <p:spPr>
          <a:xfrm>
            <a:off x="1784013" y="5193532"/>
            <a:ext cx="5576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rPr>
              <a:t>https://www.youtube.com/watch?v=kbhFFuT5N3I</a:t>
            </a:r>
            <a:endParaRPr sz="1800">
              <a:solidFill>
                <a:schemeClr val="dk1"/>
              </a:solidFill>
              <a:latin typeface="Arial"/>
              <a:ea typeface="Arial"/>
              <a:cs typeface="Arial"/>
              <a:sym typeface="Arial"/>
            </a:endParaRPr>
          </a:p>
        </p:txBody>
      </p:sp>
      <p:pic>
        <p:nvPicPr>
          <p:cNvPr id="154" name="Google Shape;154;p17" descr="ABOUT THE FESTIVAL&#10;The SIGGRAPH Computer Animation Festival, a qualifying festival by the Academy of Motion Picture Arts and Sciences, brings the computer graphics community together to celebrate and showcase the best storytelling in short and feature films, visual effects, games, advertisements, scientific visualizations and more. An internationally recognized jury reviews hundreds of submissions and presents the best work of the year, with awards for Best in Show, Jury’s Choice, and Best Student Project. Since 1999, several works presented in the Computer Animation Festival have been nominated for or have received the Best Animated Short Academy Award. &#10;&#10;2021 SHOWINGS&#10;This year, the Electronic Theater will be presented virtually in two versions: Electronic Theater Ticket and Electronic Theater Premium Ticket. Each experience is sold separately and will be available to stream between Monday, 9 August at 8:00 am PDT and Wednesday, 8 September at 11:59 pm PDT. Stay tuned to our website for information on additional events, including virtual watch parties.&#10;&#10;Website – https://s2021.siggraph.org/program/electronic-theater/ &#10;Tickets – https://s2021.siggraph.org/register/#at-home-experiences&#10;Film Guide – https://siggraph2021.eventive.org/films &#10;&#10;#SIGGRAPH2021 #SIGGRAPHcaf #Animation" title="SIGGRAPH 2021 Computer Animation Festival Electronic Theater">
            <a:hlinkClick r:id="rId3"/>
          </p:cNvPr>
          <p:cNvPicPr preferRelativeResize="0"/>
          <p:nvPr/>
        </p:nvPicPr>
        <p:blipFill>
          <a:blip r:embed="rId4">
            <a:alphaModFix/>
          </a:blip>
          <a:stretch>
            <a:fillRect/>
          </a:stretch>
        </p:blipFill>
        <p:spPr>
          <a:xfrm>
            <a:off x="1692775" y="803075"/>
            <a:ext cx="5758451" cy="43188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Jogos Digitais</a:t>
            </a:r>
            <a:endParaRPr/>
          </a:p>
        </p:txBody>
      </p:sp>
      <p:sp>
        <p:nvSpPr>
          <p:cNvPr id="160" name="Google Shape;160;p1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15</a:t>
            </a:fld>
            <a:endParaRPr/>
          </a:p>
        </p:txBody>
      </p:sp>
      <p:pic>
        <p:nvPicPr>
          <p:cNvPr id="161" name="Google Shape;161;p18"/>
          <p:cNvPicPr preferRelativeResize="0"/>
          <p:nvPr/>
        </p:nvPicPr>
        <p:blipFill rotWithShape="1">
          <a:blip r:embed="rId3">
            <a:alphaModFix/>
          </a:blip>
          <a:srcRect/>
          <a:stretch/>
        </p:blipFill>
        <p:spPr>
          <a:xfrm>
            <a:off x="235671" y="1261113"/>
            <a:ext cx="4336330" cy="2436811"/>
          </a:xfrm>
          <a:prstGeom prst="rect">
            <a:avLst/>
          </a:prstGeom>
          <a:noFill/>
          <a:ln>
            <a:noFill/>
          </a:ln>
        </p:spPr>
      </p:pic>
      <p:grpSp>
        <p:nvGrpSpPr>
          <p:cNvPr id="162" name="Google Shape;162;p18"/>
          <p:cNvGrpSpPr/>
          <p:nvPr/>
        </p:nvGrpSpPr>
        <p:grpSpPr>
          <a:xfrm>
            <a:off x="3949171" y="2287542"/>
            <a:ext cx="5024486" cy="3080248"/>
            <a:chOff x="3949171" y="2287542"/>
            <a:chExt cx="5024486" cy="3080248"/>
          </a:xfrm>
        </p:grpSpPr>
        <p:pic>
          <p:nvPicPr>
            <p:cNvPr id="163" name="Google Shape;163;p18"/>
            <p:cNvPicPr preferRelativeResize="0"/>
            <p:nvPr/>
          </p:nvPicPr>
          <p:blipFill rotWithShape="1">
            <a:blip r:embed="rId4">
              <a:alphaModFix/>
            </a:blip>
            <a:srcRect/>
            <a:stretch/>
          </p:blipFill>
          <p:spPr>
            <a:xfrm>
              <a:off x="3949171" y="2287542"/>
              <a:ext cx="5024486" cy="2820764"/>
            </a:xfrm>
            <a:prstGeom prst="rect">
              <a:avLst/>
            </a:prstGeom>
            <a:noFill/>
            <a:ln>
              <a:noFill/>
            </a:ln>
          </p:spPr>
        </p:pic>
        <p:pic>
          <p:nvPicPr>
            <p:cNvPr id="164" name="Google Shape;164;p18"/>
            <p:cNvPicPr preferRelativeResize="0"/>
            <p:nvPr/>
          </p:nvPicPr>
          <p:blipFill rotWithShape="1">
            <a:blip r:embed="rId5">
              <a:alphaModFix/>
            </a:blip>
            <a:srcRect/>
            <a:stretch/>
          </p:blipFill>
          <p:spPr>
            <a:xfrm>
              <a:off x="3949171" y="5177746"/>
              <a:ext cx="1820033" cy="190044"/>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61"/>
                                        </p:tgtEl>
                                        <p:attrNameLst>
                                          <p:attrName>style.visibility</p:attrName>
                                        </p:attrNameLst>
                                      </p:cBhvr>
                                      <p:to>
                                        <p:strVal val="visible"/>
                                      </p:to>
                                    </p:set>
                                    <p:animEffect transition="in" filter="fade">
                                      <p:cBhvr>
                                        <p:cTn id="7" dur="1000"/>
                                        <p:tgtEl>
                                          <p:spTgt spid="161"/>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162"/>
                                        </p:tgtEl>
                                        <p:attrNameLst>
                                          <p:attrName>style.visibility</p:attrName>
                                        </p:attrNameLst>
                                      </p:cBhvr>
                                      <p:to>
                                        <p:strVal val="visible"/>
                                      </p:to>
                                    </p:set>
                                    <p:animEffect transition="in" filter="fade">
                                      <p:cBhvr>
                                        <p:cTn id="11" dur="10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Unreal Engine 5 Revealed!</a:t>
            </a:r>
            <a:endParaRPr/>
          </a:p>
        </p:txBody>
      </p:sp>
      <p:sp>
        <p:nvSpPr>
          <p:cNvPr id="170" name="Google Shape;170;p1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16</a:t>
            </a:fld>
            <a:endParaRPr/>
          </a:p>
        </p:txBody>
      </p:sp>
      <p:sp>
        <p:nvSpPr>
          <p:cNvPr id="171" name="Google Shape;171;p19"/>
          <p:cNvSpPr/>
          <p:nvPr/>
        </p:nvSpPr>
        <p:spPr>
          <a:xfrm>
            <a:off x="1018538" y="5290150"/>
            <a:ext cx="65595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t>https://www.youtube.com/watch?v=2ShnOuSFJsA</a:t>
            </a:r>
            <a:endParaRPr/>
          </a:p>
        </p:txBody>
      </p:sp>
      <p:pic>
        <p:nvPicPr>
          <p:cNvPr id="172" name="Google Shape;172;p19" descr="Here's a full, uncut playthrough of the gameplay of Unreal Engine 5.&#10;&#10;Subscribe to Watch Summer Game Fest:  http://bit.ly/tga18sub&#10;&#10;Follow The Game Awards on Twitter: http://www.twitter.com/thegameawards&#10;&#10;Follow The Game Awards on Instagram:&#10;http://www.instagram.com/thegameawards&#10;&#10;Follow Geoff Keighley on Twitter:&#10;http://www.twitter.com/geoffkeighley&#10;&#10;#unrealengine5 #unrealengine" title="Unreal Engine 5 - Full Gameplay Playthrough of New Demo">
            <a:hlinkClick r:id="rId3"/>
          </p:cNvPr>
          <p:cNvPicPr preferRelativeResize="0"/>
          <p:nvPr/>
        </p:nvPicPr>
        <p:blipFill>
          <a:blip r:embed="rId4">
            <a:alphaModFix/>
          </a:blip>
          <a:stretch>
            <a:fillRect/>
          </a:stretch>
        </p:blipFill>
        <p:spPr>
          <a:xfrm>
            <a:off x="1249025" y="672948"/>
            <a:ext cx="6098550" cy="4573913"/>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sp>
        <p:nvSpPr>
          <p:cNvPr id="178" name="Google Shape;178;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Interface Gráfica / Graphical User Interface</a:t>
            </a:r>
            <a:endParaRPr/>
          </a:p>
        </p:txBody>
      </p:sp>
      <p:sp>
        <p:nvSpPr>
          <p:cNvPr id="179" name="Google Shape;179;p2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17</a:t>
            </a:fld>
            <a:endParaRPr/>
          </a:p>
        </p:txBody>
      </p:sp>
      <p:pic>
        <p:nvPicPr>
          <p:cNvPr id="180" name="Google Shape;180;p20"/>
          <p:cNvPicPr preferRelativeResize="0"/>
          <p:nvPr/>
        </p:nvPicPr>
        <p:blipFill rotWithShape="1">
          <a:blip r:embed="rId3">
            <a:alphaModFix/>
          </a:blip>
          <a:srcRect l="2687" t="4163" r="2758" b="14975"/>
          <a:stretch/>
        </p:blipFill>
        <p:spPr>
          <a:xfrm>
            <a:off x="2710400" y="1654050"/>
            <a:ext cx="1994294" cy="1617551"/>
          </a:xfrm>
          <a:prstGeom prst="rect">
            <a:avLst/>
          </a:prstGeom>
          <a:noFill/>
          <a:ln>
            <a:noFill/>
          </a:ln>
        </p:spPr>
      </p:pic>
      <p:pic>
        <p:nvPicPr>
          <p:cNvPr id="181" name="Google Shape;181;p20"/>
          <p:cNvPicPr preferRelativeResize="0"/>
          <p:nvPr/>
        </p:nvPicPr>
        <p:blipFill rotWithShape="1">
          <a:blip r:embed="rId4">
            <a:alphaModFix/>
          </a:blip>
          <a:srcRect/>
          <a:stretch/>
        </p:blipFill>
        <p:spPr>
          <a:xfrm>
            <a:off x="3122999" y="3162300"/>
            <a:ext cx="2321378" cy="1668700"/>
          </a:xfrm>
          <a:prstGeom prst="rect">
            <a:avLst/>
          </a:prstGeom>
          <a:noFill/>
          <a:ln>
            <a:noFill/>
          </a:ln>
        </p:spPr>
      </p:pic>
      <p:pic>
        <p:nvPicPr>
          <p:cNvPr id="182" name="Google Shape;182;p20"/>
          <p:cNvPicPr preferRelativeResize="0"/>
          <p:nvPr/>
        </p:nvPicPr>
        <p:blipFill rotWithShape="1">
          <a:blip r:embed="rId5">
            <a:alphaModFix/>
          </a:blip>
          <a:srcRect b="15034"/>
          <a:stretch/>
        </p:blipFill>
        <p:spPr>
          <a:xfrm>
            <a:off x="5489625" y="1480975"/>
            <a:ext cx="3308975" cy="1548156"/>
          </a:xfrm>
          <a:prstGeom prst="rect">
            <a:avLst/>
          </a:prstGeom>
          <a:noFill/>
          <a:ln>
            <a:noFill/>
          </a:ln>
        </p:spPr>
      </p:pic>
      <p:pic>
        <p:nvPicPr>
          <p:cNvPr id="183" name="Google Shape;183;p20"/>
          <p:cNvPicPr preferRelativeResize="0"/>
          <p:nvPr/>
        </p:nvPicPr>
        <p:blipFill rotWithShape="1">
          <a:blip r:embed="rId6">
            <a:alphaModFix/>
          </a:blip>
          <a:srcRect/>
          <a:stretch/>
        </p:blipFill>
        <p:spPr>
          <a:xfrm>
            <a:off x="6158598" y="3107075"/>
            <a:ext cx="2728550" cy="1668700"/>
          </a:xfrm>
          <a:prstGeom prst="rect">
            <a:avLst/>
          </a:prstGeom>
          <a:noFill/>
          <a:ln>
            <a:noFill/>
          </a:ln>
        </p:spPr>
      </p:pic>
      <p:pic>
        <p:nvPicPr>
          <p:cNvPr id="184" name="Google Shape;184;p20"/>
          <p:cNvPicPr preferRelativeResize="0"/>
          <p:nvPr/>
        </p:nvPicPr>
        <p:blipFill>
          <a:blip r:embed="rId7">
            <a:alphaModFix/>
          </a:blip>
          <a:stretch>
            <a:fillRect/>
          </a:stretch>
        </p:blipFill>
        <p:spPr>
          <a:xfrm>
            <a:off x="217220" y="2142276"/>
            <a:ext cx="2267154" cy="2012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Imagem e terrenos para mapas</a:t>
            </a:r>
            <a:endParaRPr/>
          </a:p>
        </p:txBody>
      </p:sp>
      <p:sp>
        <p:nvSpPr>
          <p:cNvPr id="190" name="Google Shape;190;p21"/>
          <p:cNvSpPr txBox="1">
            <a:spLocks noGrp="1"/>
          </p:cNvSpPr>
          <p:nvPr>
            <p:ph type="body" idx="1"/>
          </p:nvPr>
        </p:nvSpPr>
        <p:spPr>
          <a:xfrm>
            <a:off x="812734" y="4918503"/>
            <a:ext cx="8006046" cy="501484"/>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Mapas, fotos de satélite, imagens de ruas</a:t>
            </a:r>
            <a:endParaRPr/>
          </a:p>
        </p:txBody>
      </p:sp>
      <p:sp>
        <p:nvSpPr>
          <p:cNvPr id="191" name="Google Shape;191;p2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18</a:t>
            </a:fld>
            <a:endParaRPr/>
          </a:p>
        </p:txBody>
      </p:sp>
      <p:pic>
        <p:nvPicPr>
          <p:cNvPr id="192" name="Google Shape;192;p21"/>
          <p:cNvPicPr preferRelativeResize="0"/>
          <p:nvPr/>
        </p:nvPicPr>
        <p:blipFill>
          <a:blip r:embed="rId3">
            <a:alphaModFix/>
          </a:blip>
          <a:stretch>
            <a:fillRect/>
          </a:stretch>
        </p:blipFill>
        <p:spPr>
          <a:xfrm>
            <a:off x="526075" y="934455"/>
            <a:ext cx="7544437" cy="3984049"/>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Google Shape;197;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CAD (Computer-aided design)</a:t>
            </a:r>
            <a:endParaRPr/>
          </a:p>
        </p:txBody>
      </p:sp>
      <p:sp>
        <p:nvSpPr>
          <p:cNvPr id="198" name="Google Shape;198;p22"/>
          <p:cNvSpPr txBox="1">
            <a:spLocks noGrp="1"/>
          </p:cNvSpPr>
          <p:nvPr>
            <p:ph type="body" idx="1"/>
          </p:nvPr>
        </p:nvSpPr>
        <p:spPr>
          <a:xfrm>
            <a:off x="949224" y="4901938"/>
            <a:ext cx="7869555" cy="433206"/>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Para mecânica, arquitetura, eletrônica, ...</a:t>
            </a:r>
            <a:endParaRPr/>
          </a:p>
        </p:txBody>
      </p:sp>
      <p:sp>
        <p:nvSpPr>
          <p:cNvPr id="199" name="Google Shape;199;p2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19</a:t>
            </a:fld>
            <a:endParaRPr/>
          </a:p>
        </p:txBody>
      </p:sp>
      <p:pic>
        <p:nvPicPr>
          <p:cNvPr id="200" name="Google Shape;200;p22"/>
          <p:cNvPicPr preferRelativeResize="0"/>
          <p:nvPr/>
        </p:nvPicPr>
        <p:blipFill rotWithShape="1">
          <a:blip r:embed="rId3">
            <a:alphaModFix/>
          </a:blip>
          <a:srcRect l="271" r="-1"/>
          <a:stretch/>
        </p:blipFill>
        <p:spPr>
          <a:xfrm>
            <a:off x="398751" y="1282045"/>
            <a:ext cx="8402867" cy="345021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33"/>
        <p:cNvGrpSpPr/>
        <p:nvPr/>
      </p:nvGrpSpPr>
      <p:grpSpPr>
        <a:xfrm>
          <a:off x="0" y="0"/>
          <a:ext cx="0" cy="0"/>
          <a:chOff x="0" y="0"/>
          <a:chExt cx="0" cy="0"/>
        </a:xfrm>
      </p:grpSpPr>
      <p:sp>
        <p:nvSpPr>
          <p:cNvPr id="34" name="Google Shape;34;p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dirty="0"/>
              <a:t>Professores</a:t>
            </a:r>
            <a:endParaRPr dirty="0"/>
          </a:p>
        </p:txBody>
      </p:sp>
      <p:sp>
        <p:nvSpPr>
          <p:cNvPr id="35" name="Google Shape;35;p5"/>
          <p:cNvSpPr txBox="1">
            <a:spLocks noGrp="1"/>
          </p:cNvSpPr>
          <p:nvPr>
            <p:ph type="body" idx="1"/>
          </p:nvPr>
        </p:nvSpPr>
        <p:spPr>
          <a:xfrm>
            <a:off x="390550" y="1142999"/>
            <a:ext cx="7541400" cy="4192075"/>
          </a:xfrm>
          <a:prstGeom prst="rect">
            <a:avLst/>
          </a:prstGeom>
        </p:spPr>
        <p:txBody>
          <a:bodyPr spcFirstLastPara="1" wrap="square" lIns="91425" tIns="45700" rIns="91425" bIns="45700" anchor="t" anchorCtr="0">
            <a:normAutofit/>
          </a:bodyPr>
          <a:lstStyle/>
          <a:p>
            <a:pPr marL="0" lvl="0" indent="0" rtl="0">
              <a:spcBef>
                <a:spcPts val="400"/>
              </a:spcBef>
              <a:spcAft>
                <a:spcPts val="0"/>
              </a:spcAft>
              <a:buClr>
                <a:schemeClr val="dk1"/>
              </a:buClr>
              <a:buSzPts val="1100"/>
              <a:buFont typeface="Arial"/>
              <a:buNone/>
            </a:pPr>
            <a:r>
              <a:rPr lang="pt-BR" sz="3400" dirty="0"/>
              <a:t>Luciano P. Soares</a:t>
            </a:r>
          </a:p>
          <a:p>
            <a:pPr marL="0" lvl="0" indent="0" rtl="0">
              <a:spcBef>
                <a:spcPts val="400"/>
              </a:spcBef>
              <a:spcAft>
                <a:spcPts val="0"/>
              </a:spcAft>
              <a:buNone/>
            </a:pPr>
            <a:r>
              <a:rPr lang="pt-BR" sz="2300" dirty="0">
                <a:solidFill>
                  <a:srgbClr val="505050"/>
                </a:solidFill>
                <a:highlight>
                  <a:srgbClr val="FFFFFF"/>
                </a:highlight>
                <a:latin typeface="Arial"/>
                <a:ea typeface="Arial"/>
                <a:cs typeface="Arial"/>
                <a:sym typeface="Arial"/>
              </a:rPr>
              <a:t>Doutor em Engenharia de Computação</a:t>
            </a:r>
            <a:br>
              <a:rPr lang="pt-BR" sz="2300" dirty="0">
                <a:solidFill>
                  <a:srgbClr val="505050"/>
                </a:solidFill>
                <a:highlight>
                  <a:srgbClr val="FFFFFF"/>
                </a:highlight>
                <a:latin typeface="Arial"/>
                <a:ea typeface="Arial"/>
                <a:cs typeface="Arial"/>
                <a:sym typeface="Arial"/>
              </a:rPr>
            </a:br>
            <a:r>
              <a:rPr lang="pt-BR" sz="2300" dirty="0">
                <a:solidFill>
                  <a:srgbClr val="505050"/>
                </a:solidFill>
                <a:highlight>
                  <a:srgbClr val="FFFFFF"/>
                </a:highlight>
                <a:latin typeface="Arial"/>
                <a:ea typeface="Arial"/>
                <a:cs typeface="Arial"/>
                <a:sym typeface="Arial"/>
              </a:rPr>
              <a:t>pela Escola Politécnica da USP</a:t>
            </a:r>
          </a:p>
        </p:txBody>
      </p:sp>
      <p:sp>
        <p:nvSpPr>
          <p:cNvPr id="36" name="Google Shape;36;p5"/>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2</a:t>
            </a:fld>
            <a:endParaRPr/>
          </a:p>
        </p:txBody>
      </p:sp>
      <p:pic>
        <p:nvPicPr>
          <p:cNvPr id="37" name="Google Shape;37;p5"/>
          <p:cNvPicPr preferRelativeResize="0"/>
          <p:nvPr/>
        </p:nvPicPr>
        <p:blipFill>
          <a:blip r:embed="rId3">
            <a:alphaModFix/>
          </a:blip>
          <a:stretch>
            <a:fillRect/>
          </a:stretch>
        </p:blipFill>
        <p:spPr>
          <a:xfrm>
            <a:off x="5902159" y="3984015"/>
            <a:ext cx="1126002" cy="1460098"/>
          </a:xfrm>
          <a:prstGeom prst="rect">
            <a:avLst/>
          </a:prstGeom>
          <a:noFill/>
          <a:ln>
            <a:noFill/>
          </a:ln>
        </p:spPr>
      </p:pic>
      <p:pic>
        <p:nvPicPr>
          <p:cNvPr id="38" name="Google Shape;38;p5"/>
          <p:cNvPicPr preferRelativeResize="0"/>
          <p:nvPr/>
        </p:nvPicPr>
        <p:blipFill rotWithShape="1">
          <a:blip r:embed="rId4">
            <a:alphaModFix/>
          </a:blip>
          <a:srcRect l="22313" t="4960" r="19637" b="13179"/>
          <a:stretch/>
        </p:blipFill>
        <p:spPr>
          <a:xfrm>
            <a:off x="6123988" y="1145250"/>
            <a:ext cx="1214136" cy="1712250"/>
          </a:xfrm>
          <a:prstGeom prst="rect">
            <a:avLst/>
          </a:prstGeom>
          <a:noFill/>
          <a:ln>
            <a:noFill/>
          </a:ln>
        </p:spPr>
      </p:pic>
      <p:sp>
        <p:nvSpPr>
          <p:cNvPr id="3" name="TextBox 2">
            <a:extLst>
              <a:ext uri="{FF2B5EF4-FFF2-40B4-BE49-F238E27FC236}">
                <a16:creationId xmlns:a16="http://schemas.microsoft.com/office/drawing/2014/main" id="{1ABA4D31-8E09-D550-B4AF-2517D1667AA4}"/>
              </a:ext>
            </a:extLst>
          </p:cNvPr>
          <p:cNvSpPr txBox="1"/>
          <p:nvPr/>
        </p:nvSpPr>
        <p:spPr>
          <a:xfrm>
            <a:off x="391280" y="3984015"/>
            <a:ext cx="5532120" cy="1456809"/>
          </a:xfrm>
          <a:prstGeom prst="rect">
            <a:avLst/>
          </a:prstGeom>
          <a:noFill/>
        </p:spPr>
        <p:txBody>
          <a:bodyPr wrap="square">
            <a:spAutoFit/>
          </a:bodyPr>
          <a:lstStyle/>
          <a:p>
            <a:pPr marL="0" lvl="0" indent="0" algn="l" rtl="0">
              <a:spcBef>
                <a:spcPts val="400"/>
              </a:spcBef>
              <a:spcAft>
                <a:spcPts val="0"/>
              </a:spcAft>
              <a:buNone/>
            </a:pPr>
            <a:r>
              <a:rPr lang="pt-BR" sz="2800" dirty="0"/>
              <a:t>Fabio </a:t>
            </a:r>
            <a:r>
              <a:rPr lang="pt-BR" sz="2800" dirty="0" err="1"/>
              <a:t>Orfali</a:t>
            </a:r>
            <a:r>
              <a:rPr lang="pt-BR" sz="2800" dirty="0"/>
              <a:t> (edições anteriores)</a:t>
            </a:r>
          </a:p>
          <a:p>
            <a:pPr marL="0" lvl="0" indent="0" algn="l" rtl="0">
              <a:spcBef>
                <a:spcPts val="400"/>
              </a:spcBef>
              <a:spcAft>
                <a:spcPts val="0"/>
              </a:spcAft>
              <a:buNone/>
            </a:pPr>
            <a:r>
              <a:rPr lang="pt-BR" sz="1800" dirty="0">
                <a:solidFill>
                  <a:srgbClr val="505050"/>
                </a:solidFill>
                <a:highlight>
                  <a:srgbClr val="FFFFFF"/>
                </a:highlight>
                <a:latin typeface="Arial"/>
                <a:ea typeface="Arial"/>
                <a:cs typeface="Arial"/>
                <a:sym typeface="Arial"/>
              </a:rPr>
              <a:t>Doutor em Ensino de Matemática e Ciências</a:t>
            </a:r>
            <a:br>
              <a:rPr lang="pt-BR" sz="1800" dirty="0">
                <a:solidFill>
                  <a:srgbClr val="505050"/>
                </a:solidFill>
                <a:highlight>
                  <a:srgbClr val="FFFFFF"/>
                </a:highlight>
                <a:latin typeface="Arial"/>
                <a:ea typeface="Arial"/>
                <a:cs typeface="Arial"/>
                <a:sym typeface="Arial"/>
              </a:rPr>
            </a:br>
            <a:r>
              <a:rPr lang="pt-BR" sz="1800" dirty="0">
                <a:solidFill>
                  <a:srgbClr val="505050"/>
                </a:solidFill>
                <a:highlight>
                  <a:srgbClr val="FFFFFF"/>
                </a:highlight>
                <a:latin typeface="Arial"/>
                <a:ea typeface="Arial"/>
                <a:cs typeface="Arial"/>
                <a:sym typeface="Arial"/>
              </a:rPr>
              <a:t>na Faculdade de Educação da USP</a:t>
            </a:r>
          </a:p>
          <a:p>
            <a:pPr marL="0" lvl="0" indent="0" algn="l" rtl="0">
              <a:spcBef>
                <a:spcPts val="400"/>
              </a:spcBef>
              <a:spcAft>
                <a:spcPts val="0"/>
              </a:spcAft>
              <a:buNone/>
            </a:pPr>
            <a:endParaRPr lang="pt-BR" sz="1800" dirty="0">
              <a:solidFill>
                <a:srgbClr val="505050"/>
              </a:solidFill>
              <a:highlight>
                <a:srgbClr val="FFFFFF"/>
              </a:highlight>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a:t>
            </a:r>
            <a:br>
              <a:rPr lang="pt-BR"/>
            </a:br>
            <a:r>
              <a:rPr lang="pt-BR" sz="2000"/>
              <a:t>Arquitetura</a:t>
            </a:r>
            <a:endParaRPr/>
          </a:p>
        </p:txBody>
      </p:sp>
      <p:sp>
        <p:nvSpPr>
          <p:cNvPr id="206" name="Google Shape;206;p2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20</a:t>
            </a:fld>
            <a:endParaRPr/>
          </a:p>
        </p:txBody>
      </p:sp>
      <p:pic>
        <p:nvPicPr>
          <p:cNvPr id="207" name="Google Shape;207;p23"/>
          <p:cNvPicPr preferRelativeResize="0"/>
          <p:nvPr/>
        </p:nvPicPr>
        <p:blipFill rotWithShape="1">
          <a:blip r:embed="rId3">
            <a:alphaModFix/>
          </a:blip>
          <a:srcRect/>
          <a:stretch/>
        </p:blipFill>
        <p:spPr>
          <a:xfrm>
            <a:off x="325220" y="990055"/>
            <a:ext cx="4392891" cy="2520264"/>
          </a:xfrm>
          <a:prstGeom prst="rect">
            <a:avLst/>
          </a:prstGeom>
          <a:noFill/>
          <a:ln>
            <a:noFill/>
          </a:ln>
        </p:spPr>
      </p:pic>
      <p:pic>
        <p:nvPicPr>
          <p:cNvPr id="208" name="Google Shape;208;p23"/>
          <p:cNvPicPr preferRelativeResize="0"/>
          <p:nvPr/>
        </p:nvPicPr>
        <p:blipFill rotWithShape="1">
          <a:blip r:embed="rId4">
            <a:alphaModFix/>
          </a:blip>
          <a:srcRect/>
          <a:stretch/>
        </p:blipFill>
        <p:spPr>
          <a:xfrm>
            <a:off x="4392891" y="2739344"/>
            <a:ext cx="4581426" cy="262542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sp>
        <p:nvSpPr>
          <p:cNvPr id="214" name="Google Shape;214;p2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Design de Produtos</a:t>
            </a:r>
            <a:endParaRPr/>
          </a:p>
        </p:txBody>
      </p:sp>
      <p:sp>
        <p:nvSpPr>
          <p:cNvPr id="215" name="Google Shape;215;p24"/>
          <p:cNvSpPr txBox="1">
            <a:spLocks noGrp="1"/>
          </p:cNvSpPr>
          <p:nvPr>
            <p:ph type="body" idx="1"/>
          </p:nvPr>
        </p:nvSpPr>
        <p:spPr>
          <a:xfrm>
            <a:off x="390548" y="4876016"/>
            <a:ext cx="8546062" cy="459128"/>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75% do catálogo de produtos da Ikea são imagens renderizadas.</a:t>
            </a:r>
            <a:endParaRPr/>
          </a:p>
        </p:txBody>
      </p:sp>
      <p:sp>
        <p:nvSpPr>
          <p:cNvPr id="216" name="Google Shape;216;p2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21</a:t>
            </a:fld>
            <a:endParaRPr/>
          </a:p>
        </p:txBody>
      </p:sp>
      <p:pic>
        <p:nvPicPr>
          <p:cNvPr id="217" name="Google Shape;217;p24"/>
          <p:cNvPicPr preferRelativeResize="0"/>
          <p:nvPr/>
        </p:nvPicPr>
        <p:blipFill rotWithShape="1">
          <a:blip r:embed="rId3">
            <a:alphaModFix/>
          </a:blip>
          <a:srcRect/>
          <a:stretch/>
        </p:blipFill>
        <p:spPr>
          <a:xfrm>
            <a:off x="175408" y="988604"/>
            <a:ext cx="4820620" cy="2377064"/>
          </a:xfrm>
          <a:prstGeom prst="rect">
            <a:avLst/>
          </a:prstGeom>
          <a:noFill/>
          <a:ln>
            <a:noFill/>
          </a:ln>
        </p:spPr>
      </p:pic>
      <p:pic>
        <p:nvPicPr>
          <p:cNvPr id="218" name="Google Shape;218;p24"/>
          <p:cNvPicPr preferRelativeResize="0"/>
          <p:nvPr/>
        </p:nvPicPr>
        <p:blipFill rotWithShape="1">
          <a:blip r:embed="rId4">
            <a:alphaModFix/>
          </a:blip>
          <a:srcRect/>
          <a:stretch/>
        </p:blipFill>
        <p:spPr>
          <a:xfrm>
            <a:off x="4128940" y="2636264"/>
            <a:ext cx="4524866" cy="2239752"/>
          </a:xfrm>
          <a:prstGeom prst="rect">
            <a:avLst/>
          </a:prstGeom>
          <a:noFill/>
          <a:ln>
            <a:noFill/>
          </a:ln>
        </p:spPr>
      </p:pic>
      <p:sp>
        <p:nvSpPr>
          <p:cNvPr id="219" name="Google Shape;219;p24"/>
          <p:cNvSpPr/>
          <p:nvPr/>
        </p:nvSpPr>
        <p:spPr>
          <a:xfrm>
            <a:off x="1289275" y="3365675"/>
            <a:ext cx="17667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Tesla Model X</a:t>
            </a:r>
            <a:endParaRPr sz="1800">
              <a:solidFill>
                <a:schemeClr val="dk1"/>
              </a:solidFill>
              <a:latin typeface="Arial"/>
              <a:ea typeface="Arial"/>
              <a:cs typeface="Arial"/>
              <a:sym typeface="Arial"/>
            </a:endParaRPr>
          </a:p>
        </p:txBody>
      </p:sp>
      <p:sp>
        <p:nvSpPr>
          <p:cNvPr id="220" name="Google Shape;220;p24"/>
          <p:cNvSpPr/>
          <p:nvPr/>
        </p:nvSpPr>
        <p:spPr>
          <a:xfrm>
            <a:off x="6258719" y="2277325"/>
            <a:ext cx="9114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Ikea</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Visualização</a:t>
            </a:r>
            <a:endParaRPr/>
          </a:p>
        </p:txBody>
      </p:sp>
      <p:sp>
        <p:nvSpPr>
          <p:cNvPr id="227" name="Google Shape;227;p25"/>
          <p:cNvSpPr txBox="1">
            <a:spLocks noGrp="1"/>
          </p:cNvSpPr>
          <p:nvPr>
            <p:ph type="body" idx="1"/>
          </p:nvPr>
        </p:nvSpPr>
        <p:spPr>
          <a:xfrm>
            <a:off x="1399876" y="5106306"/>
            <a:ext cx="7112528" cy="51593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Científica, Engenharia, Medicina, Jornalismo, ...</a:t>
            </a:r>
            <a:endParaRPr/>
          </a:p>
        </p:txBody>
      </p:sp>
      <p:sp>
        <p:nvSpPr>
          <p:cNvPr id="228" name="Google Shape;228;p2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22</a:t>
            </a:fld>
            <a:endParaRPr/>
          </a:p>
        </p:txBody>
      </p:sp>
      <p:pic>
        <p:nvPicPr>
          <p:cNvPr id="229" name="Google Shape;229;p25" descr="Solar Magnetic &quot;Tornado&quot; - Scientific Visualization - YouTube"/>
          <p:cNvPicPr preferRelativeResize="0"/>
          <p:nvPr/>
        </p:nvPicPr>
        <p:blipFill rotWithShape="1">
          <a:blip r:embed="rId3">
            <a:alphaModFix/>
          </a:blip>
          <a:srcRect/>
          <a:stretch/>
        </p:blipFill>
        <p:spPr>
          <a:xfrm>
            <a:off x="4161643" y="1595198"/>
            <a:ext cx="4727833" cy="2659406"/>
          </a:xfrm>
          <a:prstGeom prst="rect">
            <a:avLst/>
          </a:prstGeom>
          <a:noFill/>
          <a:ln>
            <a:noFill/>
          </a:ln>
        </p:spPr>
      </p:pic>
      <p:pic>
        <p:nvPicPr>
          <p:cNvPr id="230" name="Google Shape;230;p25" descr="3D model of the inner organs derived from the Visible Human data ..."/>
          <p:cNvPicPr preferRelativeResize="0"/>
          <p:nvPr/>
        </p:nvPicPr>
        <p:blipFill rotWithShape="1">
          <a:blip r:embed="rId4">
            <a:alphaModFix/>
          </a:blip>
          <a:srcRect/>
          <a:stretch/>
        </p:blipFill>
        <p:spPr>
          <a:xfrm>
            <a:off x="381495" y="1019274"/>
            <a:ext cx="3634324" cy="363432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2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Simulações</a:t>
            </a:r>
            <a:endParaRPr/>
          </a:p>
        </p:txBody>
      </p:sp>
      <p:sp>
        <p:nvSpPr>
          <p:cNvPr id="236" name="Google Shape;236;p26"/>
          <p:cNvSpPr txBox="1">
            <a:spLocks noGrp="1"/>
          </p:cNvSpPr>
          <p:nvPr>
            <p:ph type="body" idx="1"/>
          </p:nvPr>
        </p:nvSpPr>
        <p:spPr>
          <a:xfrm>
            <a:off x="390548" y="4889912"/>
            <a:ext cx="8428232" cy="445231"/>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Simulador de voo, de direção, de cirurgia.</a:t>
            </a:r>
            <a:endParaRPr/>
          </a:p>
        </p:txBody>
      </p:sp>
      <p:sp>
        <p:nvSpPr>
          <p:cNvPr id="237" name="Google Shape;237;p2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23</a:t>
            </a:fld>
            <a:endParaRPr/>
          </a:p>
        </p:txBody>
      </p:sp>
      <p:pic>
        <p:nvPicPr>
          <p:cNvPr id="238" name="Google Shape;238;p26"/>
          <p:cNvPicPr preferRelativeResize="0"/>
          <p:nvPr/>
        </p:nvPicPr>
        <p:blipFill rotWithShape="1">
          <a:blip r:embed="rId3">
            <a:alphaModFix/>
          </a:blip>
          <a:srcRect/>
          <a:stretch/>
        </p:blipFill>
        <p:spPr>
          <a:xfrm>
            <a:off x="848412" y="1018096"/>
            <a:ext cx="7663992" cy="38416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2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Usos da Computação Gráfica </a:t>
            </a:r>
            <a:br>
              <a:rPr lang="pt-BR"/>
            </a:br>
            <a:r>
              <a:rPr lang="pt-BR" sz="2000"/>
              <a:t>Impressão 3D</a:t>
            </a:r>
            <a:endParaRPr/>
          </a:p>
        </p:txBody>
      </p:sp>
      <p:sp>
        <p:nvSpPr>
          <p:cNvPr id="244" name="Google Shape;244;p2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24</a:t>
            </a:fld>
            <a:endParaRPr/>
          </a:p>
        </p:txBody>
      </p:sp>
      <p:pic>
        <p:nvPicPr>
          <p:cNvPr id="245" name="Google Shape;245;p27"/>
          <p:cNvPicPr preferRelativeResize="0"/>
          <p:nvPr/>
        </p:nvPicPr>
        <p:blipFill rotWithShape="1">
          <a:blip r:embed="rId3">
            <a:alphaModFix/>
          </a:blip>
          <a:srcRect/>
          <a:stretch/>
        </p:blipFill>
        <p:spPr>
          <a:xfrm>
            <a:off x="1225485" y="1006704"/>
            <a:ext cx="6513922" cy="4328441"/>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2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Supercomputação (GPUs)</a:t>
            </a:r>
            <a:endParaRPr/>
          </a:p>
        </p:txBody>
      </p:sp>
      <p:sp>
        <p:nvSpPr>
          <p:cNvPr id="251" name="Google Shape;251;p2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25</a:t>
            </a:fld>
            <a:endParaRPr/>
          </a:p>
        </p:txBody>
      </p:sp>
      <p:pic>
        <p:nvPicPr>
          <p:cNvPr id="252" name="Google Shape;252;p28"/>
          <p:cNvPicPr preferRelativeResize="0"/>
          <p:nvPr/>
        </p:nvPicPr>
        <p:blipFill rotWithShape="1">
          <a:blip r:embed="rId3">
            <a:alphaModFix/>
          </a:blip>
          <a:srcRect/>
          <a:stretch/>
        </p:blipFill>
        <p:spPr>
          <a:xfrm>
            <a:off x="2942114" y="292100"/>
            <a:ext cx="5630386" cy="3610597"/>
          </a:xfrm>
          <a:prstGeom prst="rect">
            <a:avLst/>
          </a:prstGeom>
          <a:noFill/>
          <a:ln>
            <a:noFill/>
          </a:ln>
        </p:spPr>
      </p:pic>
      <p:pic>
        <p:nvPicPr>
          <p:cNvPr id="253" name="Google Shape;253;p28"/>
          <p:cNvPicPr preferRelativeResize="0"/>
          <p:nvPr/>
        </p:nvPicPr>
        <p:blipFill rotWithShape="1">
          <a:blip r:embed="rId4">
            <a:alphaModFix/>
          </a:blip>
          <a:srcRect/>
          <a:stretch/>
        </p:blipFill>
        <p:spPr>
          <a:xfrm>
            <a:off x="829136" y="2877231"/>
            <a:ext cx="2296309" cy="2407697"/>
          </a:xfrm>
          <a:prstGeom prst="rect">
            <a:avLst/>
          </a:prstGeom>
          <a:noFill/>
          <a:ln>
            <a:noFill/>
          </a:ln>
        </p:spPr>
      </p:pic>
      <p:sp>
        <p:nvSpPr>
          <p:cNvPr id="254" name="Google Shape;254;p28"/>
          <p:cNvSpPr/>
          <p:nvPr/>
        </p:nvSpPr>
        <p:spPr>
          <a:xfrm>
            <a:off x="796225" y="5256450"/>
            <a:ext cx="3775800" cy="2307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900" u="sng">
                <a:solidFill>
                  <a:schemeClr val="dk1"/>
                </a:solidFill>
                <a:latin typeface="Arial"/>
                <a:ea typeface="Arial"/>
                <a:cs typeface="Arial"/>
                <a:sym typeface="Arial"/>
                <a:hlinkClick r:id="rId5">
                  <a:extLst>
                    <a:ext uri="{A12FA001-AC4F-418D-AE19-62706E023703}">
                      <ahyp:hlinkClr xmlns:ahyp="http://schemas.microsoft.com/office/drawing/2018/hyperlinkcolor" val="tx"/>
                    </a:ext>
                  </a:extLst>
                </a:hlinkClick>
              </a:rPr>
              <a:t>https://www.techpowerup.com/gpu-specs/geforce-rtx-2080-ti.c3305</a:t>
            </a:r>
            <a:endParaRPr sz="9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2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Fundamentos da Computação Gráfica</a:t>
            </a:r>
            <a:endParaRPr/>
          </a:p>
        </p:txBody>
      </p:sp>
      <p:sp>
        <p:nvSpPr>
          <p:cNvPr id="260" name="Google Shape;260;p2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26</a:t>
            </a:fld>
            <a:endParaRPr/>
          </a:p>
        </p:txBody>
      </p:sp>
      <p:sp>
        <p:nvSpPr>
          <p:cNvPr id="261" name="Google Shape;261;p29"/>
          <p:cNvSpPr txBox="1">
            <a:spLocks noGrp="1"/>
          </p:cNvSpPr>
          <p:nvPr>
            <p:ph type="body" idx="1"/>
          </p:nvPr>
        </p:nvSpPr>
        <p:spPr>
          <a:xfrm>
            <a:off x="320511" y="838985"/>
            <a:ext cx="8498269"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Todas essas aplicações demandas sofisticadas teorias e sistemas</a:t>
            </a:r>
            <a:endParaRPr/>
          </a:p>
          <a:p>
            <a:pPr marL="0" lvl="0" indent="0" algn="l" rtl="0">
              <a:spcBef>
                <a:spcPts val="280"/>
              </a:spcBef>
              <a:spcAft>
                <a:spcPts val="0"/>
              </a:spcAft>
              <a:buClr>
                <a:schemeClr val="dk1"/>
              </a:buClr>
              <a:buSzPts val="1400"/>
              <a:buFont typeface="Verdana"/>
              <a:buNone/>
            </a:pPr>
            <a:endParaRPr sz="1400"/>
          </a:p>
          <a:p>
            <a:pPr marL="0" lvl="0" indent="0" algn="l" rtl="0">
              <a:spcBef>
                <a:spcPts val="400"/>
              </a:spcBef>
              <a:spcAft>
                <a:spcPts val="0"/>
              </a:spcAft>
              <a:buClr>
                <a:schemeClr val="dk1"/>
              </a:buClr>
              <a:buSzPts val="2000"/>
              <a:buFont typeface="Verdana"/>
              <a:buNone/>
            </a:pPr>
            <a:r>
              <a:rPr lang="pt-BR"/>
              <a:t>Ciência e Matemática</a:t>
            </a:r>
            <a:endParaRPr/>
          </a:p>
          <a:p>
            <a:pPr marL="342900" lvl="0" indent="-342900" algn="l" rtl="0">
              <a:spcBef>
                <a:spcPts val="360"/>
              </a:spcBef>
              <a:spcAft>
                <a:spcPts val="0"/>
              </a:spcAft>
              <a:buClr>
                <a:schemeClr val="dk1"/>
              </a:buClr>
              <a:buSzPts val="1800"/>
              <a:buFont typeface="Arial"/>
              <a:buChar char="•"/>
            </a:pPr>
            <a:r>
              <a:rPr lang="pt-BR" sz="1800"/>
              <a:t>Física da luz, cores, óptica</a:t>
            </a:r>
            <a:endParaRPr/>
          </a:p>
          <a:p>
            <a:pPr marL="342900" lvl="0" indent="-342900" algn="l" rtl="0">
              <a:spcBef>
                <a:spcPts val="360"/>
              </a:spcBef>
              <a:spcAft>
                <a:spcPts val="0"/>
              </a:spcAft>
              <a:buClr>
                <a:schemeClr val="dk1"/>
              </a:buClr>
              <a:buSzPts val="1800"/>
              <a:buFont typeface="Arial"/>
              <a:buChar char="•"/>
            </a:pPr>
            <a:r>
              <a:rPr lang="pt-BR" sz="1800"/>
              <a:t>Cálculo de curvas, geometrias, perspectiva</a:t>
            </a:r>
            <a:endParaRPr/>
          </a:p>
          <a:p>
            <a:pPr marL="342900" lvl="0" indent="-342900" algn="l" rtl="0">
              <a:spcBef>
                <a:spcPts val="360"/>
              </a:spcBef>
              <a:spcAft>
                <a:spcPts val="0"/>
              </a:spcAft>
              <a:buClr>
                <a:schemeClr val="dk1"/>
              </a:buClr>
              <a:buSzPts val="1800"/>
              <a:buFont typeface="Arial"/>
              <a:buChar char="•"/>
            </a:pPr>
            <a:r>
              <a:rPr lang="pt-BR" sz="1800"/>
              <a:t>Amostragens</a:t>
            </a:r>
            <a:endParaRPr/>
          </a:p>
          <a:p>
            <a:pPr marL="0" lvl="0" indent="0" algn="l" rtl="0">
              <a:spcBef>
                <a:spcPts val="280"/>
              </a:spcBef>
              <a:spcAft>
                <a:spcPts val="0"/>
              </a:spcAft>
              <a:buClr>
                <a:schemeClr val="dk1"/>
              </a:buClr>
              <a:buSzPts val="1400"/>
              <a:buFont typeface="Arial"/>
              <a:buNone/>
            </a:pPr>
            <a:endParaRPr sz="1400"/>
          </a:p>
          <a:p>
            <a:pPr marL="0" lvl="0" indent="0" algn="l" rtl="0">
              <a:spcBef>
                <a:spcPts val="400"/>
              </a:spcBef>
              <a:spcAft>
                <a:spcPts val="0"/>
              </a:spcAft>
              <a:buClr>
                <a:schemeClr val="dk1"/>
              </a:buClr>
              <a:buSzPts val="2000"/>
              <a:buFont typeface="Verdana"/>
              <a:buNone/>
            </a:pPr>
            <a:r>
              <a:rPr lang="pt-BR"/>
              <a:t>Arte e psicologia</a:t>
            </a:r>
            <a:endParaRPr/>
          </a:p>
          <a:p>
            <a:pPr marL="342900" lvl="0" indent="-342900" algn="l" rtl="0">
              <a:spcBef>
                <a:spcPts val="360"/>
              </a:spcBef>
              <a:spcAft>
                <a:spcPts val="0"/>
              </a:spcAft>
              <a:buClr>
                <a:schemeClr val="dk1"/>
              </a:buClr>
              <a:buSzPts val="1800"/>
              <a:buFont typeface="Arial"/>
              <a:buChar char="•"/>
            </a:pPr>
            <a:r>
              <a:rPr lang="pt-BR" sz="1800"/>
              <a:t>Percepção: cores, movimento, qualidade de imagem</a:t>
            </a:r>
            <a:endParaRPr/>
          </a:p>
          <a:p>
            <a:pPr marL="342900" lvl="0" indent="-342900" algn="l" rtl="0">
              <a:spcBef>
                <a:spcPts val="360"/>
              </a:spcBef>
              <a:spcAft>
                <a:spcPts val="0"/>
              </a:spcAft>
              <a:buClr>
                <a:schemeClr val="dk1"/>
              </a:buClr>
              <a:buSzPts val="1800"/>
              <a:buFont typeface="Arial"/>
              <a:buChar char="•"/>
            </a:pPr>
            <a:r>
              <a:rPr lang="pt-BR" sz="1800"/>
              <a:t>Arte e Design: composição, forma, iluminação</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Objetivos de Aprendizagem</a:t>
            </a:r>
            <a:endParaRPr/>
          </a:p>
        </p:txBody>
      </p:sp>
      <p:sp>
        <p:nvSpPr>
          <p:cNvPr id="268" name="Google Shape;268;p3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just" rtl="0">
              <a:lnSpc>
                <a:spcPct val="150000"/>
              </a:lnSpc>
              <a:spcBef>
                <a:spcPts val="600"/>
              </a:spcBef>
              <a:spcAft>
                <a:spcPts val="0"/>
              </a:spcAft>
              <a:buClr>
                <a:schemeClr val="dk1"/>
              </a:buClr>
              <a:buSzPts val="1100"/>
              <a:buFont typeface="Arial"/>
              <a:buNone/>
            </a:pPr>
            <a:r>
              <a:rPr lang="pt-BR" sz="1700"/>
              <a:t>Ao final da disciplina o estudante será capaz de:</a:t>
            </a:r>
            <a:endParaRPr sz="1700"/>
          </a:p>
          <a:p>
            <a:pPr marL="180340" lvl="0" indent="-246380" algn="just" rtl="0">
              <a:lnSpc>
                <a:spcPct val="150000"/>
              </a:lnSpc>
              <a:spcBef>
                <a:spcPts val="300"/>
              </a:spcBef>
              <a:spcAft>
                <a:spcPts val="0"/>
              </a:spcAft>
              <a:buSzPts val="1700"/>
              <a:buFont typeface="Verdana"/>
              <a:buChar char="●"/>
            </a:pPr>
            <a:r>
              <a:rPr lang="pt-BR" sz="1700"/>
              <a:t>Implementar algoritmos diversos de renderização 3D.</a:t>
            </a:r>
            <a:endParaRPr sz="1700"/>
          </a:p>
          <a:p>
            <a:pPr marL="180340" lvl="0" indent="-246380" algn="just" rtl="0">
              <a:lnSpc>
                <a:spcPct val="150000"/>
              </a:lnSpc>
              <a:spcBef>
                <a:spcPts val="0"/>
              </a:spcBef>
              <a:spcAft>
                <a:spcPts val="0"/>
              </a:spcAft>
              <a:buSzPts val="1700"/>
              <a:buFont typeface="Verdana"/>
              <a:buChar char="●"/>
            </a:pPr>
            <a:r>
              <a:rPr lang="pt-BR" sz="1700"/>
              <a:t>Desenvolver rotinas gráficas através de técnicas de álgebra linear.</a:t>
            </a:r>
            <a:endParaRPr sz="1700"/>
          </a:p>
          <a:p>
            <a:pPr marL="180340" lvl="0" indent="-246380" algn="just" rtl="0">
              <a:lnSpc>
                <a:spcPct val="150000"/>
              </a:lnSpc>
              <a:spcBef>
                <a:spcPts val="0"/>
              </a:spcBef>
              <a:spcAft>
                <a:spcPts val="0"/>
              </a:spcAft>
              <a:buSzPts val="1700"/>
              <a:buFont typeface="Verdana"/>
              <a:buChar char="●"/>
            </a:pPr>
            <a:r>
              <a:rPr lang="pt-BR" sz="1700" i="1"/>
              <a:t>Desenvolver shaders</a:t>
            </a:r>
            <a:r>
              <a:rPr lang="pt-BR" sz="1700"/>
              <a:t> programáveis em bibliotecas gráficas de baixo nível.</a:t>
            </a:r>
            <a:endParaRPr sz="1700"/>
          </a:p>
          <a:p>
            <a:pPr marL="180340" lvl="0" indent="-246380" algn="just" rtl="0">
              <a:lnSpc>
                <a:spcPct val="150000"/>
              </a:lnSpc>
              <a:spcBef>
                <a:spcPts val="0"/>
              </a:spcBef>
              <a:spcAft>
                <a:spcPts val="0"/>
              </a:spcAft>
              <a:buSzPts val="1700"/>
              <a:buFont typeface="Verdana"/>
              <a:buChar char="●"/>
            </a:pPr>
            <a:r>
              <a:rPr lang="pt-BR" sz="1700"/>
              <a:t>Compreender os diversos elementos das pipelines gráficas.</a:t>
            </a:r>
            <a:endParaRPr sz="1700"/>
          </a:p>
          <a:p>
            <a:pPr marL="0" lvl="0" indent="0" algn="l" rtl="0">
              <a:spcBef>
                <a:spcPts val="1000"/>
              </a:spcBef>
              <a:spcAft>
                <a:spcPts val="0"/>
              </a:spcAft>
              <a:buNone/>
            </a:pPr>
            <a:endParaRPr sz="2700"/>
          </a:p>
        </p:txBody>
      </p:sp>
      <p:sp>
        <p:nvSpPr>
          <p:cNvPr id="269" name="Google Shape;269;p30"/>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27</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Bibliografia</a:t>
            </a:r>
            <a:endParaRPr/>
          </a:p>
        </p:txBody>
      </p:sp>
      <p:sp>
        <p:nvSpPr>
          <p:cNvPr id="275" name="Google Shape;275;p31"/>
          <p:cNvSpPr txBox="1">
            <a:spLocks noGrp="1"/>
          </p:cNvSpPr>
          <p:nvPr>
            <p:ph type="body" idx="1"/>
          </p:nvPr>
        </p:nvSpPr>
        <p:spPr>
          <a:xfrm>
            <a:off x="390547" y="838985"/>
            <a:ext cx="8587197"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Os documentos passados nas aulas deveriam ser suficiente, mas se desejar, essas são excelentes fontes de informação:</a:t>
            </a:r>
            <a:endParaRPr/>
          </a:p>
        </p:txBody>
      </p:sp>
      <p:sp>
        <p:nvSpPr>
          <p:cNvPr id="276" name="Google Shape;276;p3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28</a:t>
            </a:fld>
            <a:endParaRPr/>
          </a:p>
        </p:txBody>
      </p:sp>
      <p:graphicFrame>
        <p:nvGraphicFramePr>
          <p:cNvPr id="277" name="Google Shape;277;p31"/>
          <p:cNvGraphicFramePr/>
          <p:nvPr/>
        </p:nvGraphicFramePr>
        <p:xfrm>
          <a:off x="514597" y="1863895"/>
          <a:ext cx="8238850" cy="2969135"/>
        </p:xfrm>
        <a:graphic>
          <a:graphicData uri="http://schemas.openxmlformats.org/drawingml/2006/table">
            <a:tbl>
              <a:tblPr>
                <a:noFill/>
                <a:tableStyleId>{490565DB-0031-43BA-A8C8-BE7A154BCC97}</a:tableStyleId>
              </a:tblPr>
              <a:tblGrid>
                <a:gridCol w="478575">
                  <a:extLst>
                    <a:ext uri="{9D8B030D-6E8A-4147-A177-3AD203B41FA5}">
                      <a16:colId xmlns:a16="http://schemas.microsoft.com/office/drawing/2014/main" val="20000"/>
                    </a:ext>
                  </a:extLst>
                </a:gridCol>
                <a:gridCol w="7760275">
                  <a:extLst>
                    <a:ext uri="{9D8B030D-6E8A-4147-A177-3AD203B41FA5}">
                      <a16:colId xmlns:a16="http://schemas.microsoft.com/office/drawing/2014/main" val="20001"/>
                    </a:ext>
                  </a:extLst>
                </a:gridCol>
              </a:tblGrid>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1</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latin typeface="Arial"/>
                          <a:ea typeface="Arial"/>
                          <a:cs typeface="Arial"/>
                          <a:sym typeface="Arial"/>
                        </a:rPr>
                        <a:t>HUGHES, John F.; DAM, Andries van; MCGUIRE, Morgan; SKLAR, David F.; FOLEY, James D.; FEINER, Steven K.; AKELEY, Kurt. </a:t>
                      </a:r>
                      <a:r>
                        <a:rPr lang="pt-BR" sz="1700" b="1" u="none" strike="noStrike" cap="none">
                          <a:latin typeface="Arial"/>
                          <a:ea typeface="Arial"/>
                          <a:cs typeface="Arial"/>
                          <a:sym typeface="Arial"/>
                        </a:rPr>
                        <a:t>Computer Graphics: Principles and Practice. </a:t>
                      </a:r>
                      <a:r>
                        <a:rPr lang="pt-BR" sz="1700" u="none" strike="noStrike" cap="none">
                          <a:latin typeface="Arial"/>
                          <a:ea typeface="Arial"/>
                          <a:cs typeface="Arial"/>
                          <a:sym typeface="Arial"/>
                        </a:rPr>
                        <a:t>3ª Ed. Addison-Wesley Professional; 2013.</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2</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solidFill>
                            <a:srgbClr val="000000"/>
                          </a:solidFill>
                          <a:latin typeface="Verdana"/>
                          <a:ea typeface="Verdana"/>
                          <a:cs typeface="Verdana"/>
                          <a:sym typeface="Verdana"/>
                        </a:rPr>
                        <a:t>GREGORY, Jason. </a:t>
                      </a:r>
                      <a:r>
                        <a:rPr lang="pt-BR" sz="1700" b="1" u="none" strike="noStrike" cap="none">
                          <a:solidFill>
                            <a:srgbClr val="000000"/>
                          </a:solidFill>
                          <a:latin typeface="Verdana"/>
                          <a:ea typeface="Verdana"/>
                          <a:cs typeface="Verdana"/>
                          <a:sym typeface="Verdana"/>
                        </a:rPr>
                        <a:t>Game Engine Architecture</a:t>
                      </a:r>
                      <a:r>
                        <a:rPr lang="pt-BR" sz="1700" b="1" u="none" strike="noStrike" cap="none">
                          <a:latin typeface="Arial"/>
                          <a:ea typeface="Arial"/>
                          <a:cs typeface="Arial"/>
                          <a:sym typeface="Arial"/>
                        </a:rPr>
                        <a:t>. </a:t>
                      </a:r>
                      <a:r>
                        <a:rPr lang="pt-BR" sz="1700" u="none" strike="noStrike" cap="none">
                          <a:latin typeface="Arial"/>
                          <a:ea typeface="Arial"/>
                          <a:cs typeface="Arial"/>
                          <a:sym typeface="Arial"/>
                        </a:rPr>
                        <a:t>3ª Ed. A K Peters/CRC Press; 2018.</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1"/>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3</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l" rtl="0">
                        <a:lnSpc>
                          <a:spcPct val="107000"/>
                        </a:lnSpc>
                        <a:spcBef>
                          <a:spcPts val="0"/>
                        </a:spcBef>
                        <a:spcAft>
                          <a:spcPts val="0"/>
                        </a:spcAft>
                        <a:buNone/>
                      </a:pPr>
                      <a:r>
                        <a:rPr lang="pt-BR" sz="1700" u="none" strike="noStrike" cap="none">
                          <a:latin typeface="Arial"/>
                          <a:ea typeface="Arial"/>
                          <a:cs typeface="Arial"/>
                          <a:sym typeface="Arial"/>
                        </a:rPr>
                        <a:t>LENGYEL, Eric. </a:t>
                      </a:r>
                      <a:r>
                        <a:rPr lang="pt-BR" sz="1700" b="1" u="none" strike="noStrike" cap="none">
                          <a:latin typeface="Arial"/>
                          <a:ea typeface="Arial"/>
                          <a:cs typeface="Arial"/>
                          <a:sym typeface="Arial"/>
                        </a:rPr>
                        <a:t>Mathematics for 3D Game Programming and Computer Graphics. </a:t>
                      </a:r>
                      <a:r>
                        <a:rPr lang="pt-BR" sz="1700" u="none" strike="noStrike" cap="none">
                          <a:latin typeface="Arial"/>
                          <a:ea typeface="Arial"/>
                          <a:cs typeface="Arial"/>
                          <a:sym typeface="Arial"/>
                        </a:rPr>
                        <a:t>3ª Ed. Cengage Learning PTR; 2011.</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2"/>
                  </a:ext>
                </a:extLst>
              </a:tr>
              <a:tr h="215900">
                <a:tc>
                  <a:txBody>
                    <a:bodyPr/>
                    <a:lstStyle/>
                    <a:p>
                      <a:pPr marL="0" marR="0" lvl="0" indent="0" algn="ctr" rtl="0">
                        <a:lnSpc>
                          <a:spcPct val="150000"/>
                        </a:lnSpc>
                        <a:spcBef>
                          <a:spcPts val="0"/>
                        </a:spcBef>
                        <a:spcAft>
                          <a:spcPts val="0"/>
                        </a:spcAft>
                        <a:buNone/>
                      </a:pPr>
                      <a:r>
                        <a:rPr lang="pt-BR" sz="1700" b="1" u="none" strike="noStrike" cap="none">
                          <a:latin typeface="Verdana"/>
                          <a:ea typeface="Verdana"/>
                          <a:cs typeface="Verdana"/>
                          <a:sym typeface="Verdana"/>
                        </a:rPr>
                        <a:t>4</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tc>
                  <a:txBody>
                    <a:bodyPr/>
                    <a:lstStyle/>
                    <a:p>
                      <a:pPr marL="0" marR="0" lvl="0" indent="0" algn="just" rtl="0">
                        <a:lnSpc>
                          <a:spcPct val="107000"/>
                        </a:lnSpc>
                        <a:spcBef>
                          <a:spcPts val="0"/>
                        </a:spcBef>
                        <a:spcAft>
                          <a:spcPts val="0"/>
                        </a:spcAft>
                        <a:buNone/>
                      </a:pPr>
                      <a:r>
                        <a:rPr lang="pt-BR" sz="1700" u="none" strike="noStrike" cap="none">
                          <a:latin typeface="Arial"/>
                          <a:ea typeface="Arial"/>
                          <a:cs typeface="Arial"/>
                          <a:sym typeface="Arial"/>
                        </a:rPr>
                        <a:t>BAILEY, Mike. </a:t>
                      </a:r>
                      <a:r>
                        <a:rPr lang="pt-BR" sz="1700" b="1" u="none" strike="noStrike" cap="none">
                          <a:latin typeface="Arial"/>
                          <a:ea typeface="Arial"/>
                          <a:cs typeface="Arial"/>
                          <a:sym typeface="Arial"/>
                        </a:rPr>
                        <a:t>Introduction to the Vulkan computer graphics API</a:t>
                      </a:r>
                      <a:r>
                        <a:rPr lang="pt-BR" sz="1700" u="none" strike="noStrike" cap="none">
                          <a:latin typeface="Arial"/>
                          <a:ea typeface="Arial"/>
                          <a:cs typeface="Arial"/>
                          <a:sym typeface="Arial"/>
                        </a:rPr>
                        <a:t>. 2019. SIGGRAPH Asia 2019. Association for Computing Machinery, Article 113. DOI: https://doi.org/10.1145/3355047.3359405. Disponível em: &lt;https://dl.acm.org/doi/pdf/10.1145/3355047.3359405&gt;. Acesso em Abril 2020.</a:t>
                      </a:r>
                      <a:endParaRPr sz="1700" u="none" strike="noStrike" cap="none">
                        <a:latin typeface="Arial"/>
                        <a:ea typeface="Arial"/>
                        <a:cs typeface="Arial"/>
                        <a:sym typeface="Arial"/>
                      </a:endParaRPr>
                    </a:p>
                  </a:txBody>
                  <a:tcPr marL="68575" marR="68575" marT="0" marB="0" anchor="ctr">
                    <a:lnL w="12700" cap="flat" cmpd="sng">
                      <a:solidFill>
                        <a:srgbClr val="000000"/>
                      </a:solidFill>
                      <a:prstDash val="solid"/>
                      <a:round/>
                      <a:headEnd type="none" w="sm" len="sm"/>
                      <a:tailEnd type="none" w="sm" len="sm"/>
                    </a:lnL>
                    <a:lnR w="12700" cap="flat" cmpd="sng">
                      <a:solidFill>
                        <a:srgbClr val="000000"/>
                      </a:solidFill>
                      <a:prstDash val="solid"/>
                      <a:round/>
                      <a:headEnd type="none" w="sm" len="sm"/>
                      <a:tailEnd type="none" w="sm" len="sm"/>
                    </a:lnR>
                    <a:lnT w="12700" cap="flat" cmpd="sng">
                      <a:solidFill>
                        <a:srgbClr val="000000"/>
                      </a:solidFill>
                      <a:prstDash val="solid"/>
                      <a:round/>
                      <a:headEnd type="none" w="sm" len="sm"/>
                      <a:tailEnd type="none" w="sm" len="sm"/>
                    </a:lnT>
                    <a:lnB w="12700" cap="flat" cmpd="sng">
                      <a:solidFill>
                        <a:srgbClr val="000000"/>
                      </a:solidFill>
                      <a:prstDash val="solid"/>
                      <a:round/>
                      <a:headEnd type="none" w="sm" len="sm"/>
                      <a:tailEnd type="none" w="sm" len="sm"/>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2"/>
        <p:cNvGrpSpPr/>
        <p:nvPr/>
      </p:nvGrpSpPr>
      <p:grpSpPr>
        <a:xfrm>
          <a:off x="0" y="0"/>
          <a:ext cx="0" cy="0"/>
          <a:chOff x="0" y="0"/>
          <a:chExt cx="0" cy="0"/>
        </a:xfrm>
      </p:grpSpPr>
      <p:sp>
        <p:nvSpPr>
          <p:cNvPr id="283" name="Google Shape;283;p3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Avaliação</a:t>
            </a:r>
            <a:endParaRPr/>
          </a:p>
        </p:txBody>
      </p:sp>
      <p:sp>
        <p:nvSpPr>
          <p:cNvPr id="284" name="Google Shape;284;p32"/>
          <p:cNvSpPr txBox="1">
            <a:spLocks noGrp="1"/>
          </p:cNvSpPr>
          <p:nvPr>
            <p:ph type="body" idx="1"/>
          </p:nvPr>
        </p:nvSpPr>
        <p:spPr>
          <a:xfrm>
            <a:off x="190747" y="858562"/>
            <a:ext cx="8428200" cy="1327200"/>
          </a:xfrm>
          <a:prstGeom prst="rect">
            <a:avLst/>
          </a:prstGeom>
          <a:noFill/>
          <a:ln>
            <a:noFill/>
          </a:ln>
        </p:spPr>
        <p:txBody>
          <a:bodyPr spcFirstLastPara="1" wrap="square" lIns="91425" tIns="45700" rIns="91425" bIns="45700" anchor="t" anchorCtr="0">
            <a:normAutofit/>
          </a:bodyPr>
          <a:lstStyle/>
          <a:p>
            <a:pPr marL="457200" lvl="0" indent="-355600" algn="l" rtl="0">
              <a:spcBef>
                <a:spcPts val="0"/>
              </a:spcBef>
              <a:spcAft>
                <a:spcPts val="0"/>
              </a:spcAft>
              <a:buSzPts val="2000"/>
              <a:buChar char="●"/>
            </a:pPr>
            <a:r>
              <a:rPr lang="pt-BR" dirty="0"/>
              <a:t>Projetos do Curso : Projetos 1 e 2 : 50% Média Final cada</a:t>
            </a:r>
            <a:endParaRPr dirty="0"/>
          </a:p>
          <a:p>
            <a:pPr marL="914400" lvl="1" indent="-355600" algn="l" rtl="0">
              <a:spcBef>
                <a:spcPts val="0"/>
              </a:spcBef>
              <a:spcAft>
                <a:spcPts val="0"/>
              </a:spcAft>
              <a:buSzPts val="2000"/>
              <a:buChar char="○"/>
            </a:pPr>
            <a:r>
              <a:rPr lang="pt-BR" sz="1800" dirty="0"/>
              <a:t>Projetos terão entregas parciais</a:t>
            </a:r>
            <a:endParaRPr sz="1800" dirty="0"/>
          </a:p>
        </p:txBody>
      </p:sp>
      <p:sp>
        <p:nvSpPr>
          <p:cNvPr id="285" name="Google Shape;285;p3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29</a:t>
            </a:fld>
            <a:endParaRPr/>
          </a:p>
        </p:txBody>
      </p:sp>
      <p:grpSp>
        <p:nvGrpSpPr>
          <p:cNvPr id="2" name="Group 1">
            <a:extLst>
              <a:ext uri="{FF2B5EF4-FFF2-40B4-BE49-F238E27FC236}">
                <a16:creationId xmlns:a16="http://schemas.microsoft.com/office/drawing/2014/main" id="{A85D84F7-8CC0-5ED4-F4DA-28E5FE09F3F4}"/>
              </a:ext>
            </a:extLst>
          </p:cNvPr>
          <p:cNvGrpSpPr/>
          <p:nvPr/>
        </p:nvGrpSpPr>
        <p:grpSpPr>
          <a:xfrm>
            <a:off x="312906" y="2012027"/>
            <a:ext cx="8593204" cy="3066994"/>
            <a:chOff x="1551949" y="2392865"/>
            <a:chExt cx="5699096" cy="2034060"/>
          </a:xfrm>
        </p:grpSpPr>
        <p:sp>
          <p:nvSpPr>
            <p:cNvPr id="286" name="Google Shape;286;p32"/>
            <p:cNvSpPr/>
            <p:nvPr/>
          </p:nvSpPr>
          <p:spPr>
            <a:xfrm>
              <a:off x="1551949" y="2392865"/>
              <a:ext cx="26289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Projeto 1: </a:t>
              </a:r>
              <a:r>
                <a:rPr lang="pt-BR" sz="1800">
                  <a:solidFill>
                    <a:schemeClr val="dk1"/>
                  </a:solidFill>
                </a:rPr>
                <a:t>Rasterizador</a:t>
              </a:r>
              <a:endParaRPr/>
            </a:p>
          </p:txBody>
        </p:sp>
        <p:sp>
          <p:nvSpPr>
            <p:cNvPr id="287" name="Google Shape;287;p32"/>
            <p:cNvSpPr/>
            <p:nvPr/>
          </p:nvSpPr>
          <p:spPr>
            <a:xfrm>
              <a:off x="4284945" y="2392875"/>
              <a:ext cx="29661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dirty="0">
                  <a:solidFill>
                    <a:schemeClr val="dk1"/>
                  </a:solidFill>
                  <a:latin typeface="Arial"/>
                  <a:ea typeface="Arial"/>
                  <a:cs typeface="Arial"/>
                  <a:sym typeface="Arial"/>
                </a:rPr>
                <a:t>Projeto </a:t>
              </a:r>
              <a:r>
                <a:rPr lang="pt-BR" sz="1800" dirty="0">
                  <a:solidFill>
                    <a:schemeClr val="dk1"/>
                  </a:solidFill>
                </a:rPr>
                <a:t>2</a:t>
              </a:r>
              <a:r>
                <a:rPr lang="pt-BR" sz="1800" dirty="0">
                  <a:solidFill>
                    <a:schemeClr val="dk1"/>
                  </a:solidFill>
                  <a:latin typeface="Arial"/>
                  <a:ea typeface="Arial"/>
                  <a:cs typeface="Arial"/>
                  <a:sym typeface="Arial"/>
                </a:rPr>
                <a:t>: </a:t>
              </a:r>
              <a:r>
                <a:rPr lang="pt-BR" sz="1800" dirty="0" err="1">
                  <a:solidFill>
                    <a:schemeClr val="dk1"/>
                  </a:solidFill>
                  <a:latin typeface="Arial"/>
                  <a:ea typeface="Arial"/>
                  <a:cs typeface="Arial"/>
                  <a:sym typeface="Arial"/>
                </a:rPr>
                <a:t>Shaders</a:t>
              </a:r>
              <a:endParaRPr sz="1800" dirty="0">
                <a:solidFill>
                  <a:schemeClr val="dk1"/>
                </a:solidFill>
                <a:latin typeface="Arial"/>
                <a:ea typeface="Arial"/>
                <a:cs typeface="Arial"/>
                <a:sym typeface="Arial"/>
              </a:endParaRPr>
            </a:p>
          </p:txBody>
        </p:sp>
        <p:pic>
          <p:nvPicPr>
            <p:cNvPr id="289" name="Google Shape;289;p32"/>
            <p:cNvPicPr preferRelativeResize="0"/>
            <p:nvPr/>
          </p:nvPicPr>
          <p:blipFill rotWithShape="1">
            <a:blip r:embed="rId3">
              <a:alphaModFix/>
            </a:blip>
            <a:srcRect l="7125" r="7125"/>
            <a:stretch/>
          </p:blipFill>
          <p:spPr>
            <a:xfrm>
              <a:off x="1691874" y="2831375"/>
              <a:ext cx="2462799" cy="1595550"/>
            </a:xfrm>
            <a:prstGeom prst="rect">
              <a:avLst/>
            </a:prstGeom>
            <a:noFill/>
            <a:ln>
              <a:noFill/>
            </a:ln>
          </p:spPr>
        </p:pic>
        <p:pic>
          <p:nvPicPr>
            <p:cNvPr id="290" name="Google Shape;290;p32"/>
            <p:cNvPicPr preferRelativeResize="0"/>
            <p:nvPr/>
          </p:nvPicPr>
          <p:blipFill>
            <a:blip r:embed="rId4">
              <a:alphaModFix/>
            </a:blip>
            <a:stretch>
              <a:fillRect/>
            </a:stretch>
          </p:blipFill>
          <p:spPr>
            <a:xfrm>
              <a:off x="4611687" y="2831375"/>
              <a:ext cx="2393313" cy="1595550"/>
            </a:xfrm>
            <a:prstGeom prst="rect">
              <a:avLst/>
            </a:prstGeom>
            <a:noFill/>
            <a:ln>
              <a:noFill/>
            </a:ln>
          </p:spPr>
        </p:pic>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0"/>
        <p:cNvGrpSpPr/>
        <p:nvPr/>
      </p:nvGrpSpPr>
      <p:grpSpPr>
        <a:xfrm>
          <a:off x="0" y="0"/>
          <a:ext cx="0" cy="0"/>
          <a:chOff x="0" y="0"/>
          <a:chExt cx="0" cy="0"/>
        </a:xfrm>
      </p:grpSpPr>
      <p:sp>
        <p:nvSpPr>
          <p:cNvPr id="51" name="Google Shape;51;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Sobre esse curso</a:t>
            </a:r>
            <a:endParaRPr/>
          </a:p>
        </p:txBody>
      </p:sp>
      <p:sp>
        <p:nvSpPr>
          <p:cNvPr id="52" name="Google Shape;52;p7"/>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100"/>
              <a:buFont typeface="Verdana"/>
              <a:buNone/>
            </a:pPr>
            <a:r>
              <a:rPr lang="pt-BR" sz="2100"/>
              <a:t>Uma ampla visão geral dos principais tópicos e técnicas em computação gráfica: geometria, renderização, cores, texturas, iluminação, animação, imagens, etc.</a:t>
            </a:r>
            <a:endParaRPr/>
          </a:p>
          <a:p>
            <a:pPr marL="0" lvl="0" indent="0" algn="l" rtl="0">
              <a:spcBef>
                <a:spcPts val="420"/>
              </a:spcBef>
              <a:spcAft>
                <a:spcPts val="0"/>
              </a:spcAft>
              <a:buClr>
                <a:schemeClr val="dk1"/>
              </a:buClr>
              <a:buSzPts val="2100"/>
              <a:buFont typeface="Verdana"/>
              <a:buNone/>
            </a:pPr>
            <a:endParaRPr sz="2100"/>
          </a:p>
          <a:p>
            <a:pPr marL="0" lvl="0" indent="0" algn="l" rtl="0">
              <a:spcBef>
                <a:spcPts val="420"/>
              </a:spcBef>
              <a:spcAft>
                <a:spcPts val="0"/>
              </a:spcAft>
              <a:buClr>
                <a:schemeClr val="dk1"/>
              </a:buClr>
              <a:buSzPts val="2100"/>
              <a:buFont typeface="Verdana"/>
              <a:buNone/>
            </a:pPr>
            <a:r>
              <a:rPr lang="pt-BR" sz="2100"/>
              <a:t>Aprenda fazendo:</a:t>
            </a:r>
            <a:endParaRPr/>
          </a:p>
          <a:p>
            <a:pPr marL="342900" lvl="0" indent="-342900" algn="l" rtl="0">
              <a:spcBef>
                <a:spcPts val="420"/>
              </a:spcBef>
              <a:spcAft>
                <a:spcPts val="0"/>
              </a:spcAft>
              <a:buClr>
                <a:schemeClr val="dk1"/>
              </a:buClr>
              <a:buSzPts val="2100"/>
              <a:buFont typeface="Arial"/>
              <a:buChar char="•"/>
            </a:pPr>
            <a:r>
              <a:rPr lang="pt-BR" sz="2100"/>
              <a:t>Diversas atividades em aula para verificar, desenvolver e fixar suas habilidades;</a:t>
            </a:r>
            <a:endParaRPr sz="2100"/>
          </a:p>
          <a:p>
            <a:pPr marL="342900" lvl="0" indent="-342900" algn="l" rtl="0">
              <a:spcBef>
                <a:spcPts val="420"/>
              </a:spcBef>
              <a:spcAft>
                <a:spcPts val="0"/>
              </a:spcAft>
              <a:buClr>
                <a:schemeClr val="dk1"/>
              </a:buClr>
              <a:buSzPts val="2100"/>
              <a:buFont typeface="Arial"/>
              <a:buChar char="•"/>
            </a:pPr>
            <a:r>
              <a:rPr lang="pt-BR" sz="2100"/>
              <a:t>Desenvolvimento de projetos para colocar todo esse conhecimento para funcionar.</a:t>
            </a:r>
            <a:endParaRPr/>
          </a:p>
          <a:p>
            <a:pPr marL="0" lvl="0" indent="0" algn="l" rtl="0">
              <a:spcBef>
                <a:spcPts val="420"/>
              </a:spcBef>
              <a:spcAft>
                <a:spcPts val="0"/>
              </a:spcAft>
              <a:buClr>
                <a:schemeClr val="dk1"/>
              </a:buClr>
              <a:buSzPts val="2100"/>
              <a:buFont typeface="Verdana"/>
              <a:buNone/>
            </a:pPr>
            <a:endParaRPr sz="2100"/>
          </a:p>
        </p:txBody>
      </p:sp>
      <p:sp>
        <p:nvSpPr>
          <p:cNvPr id="53" name="Google Shape;53;p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3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Política de Atrasos nas Entregas</a:t>
            </a:r>
            <a:endParaRPr/>
          </a:p>
        </p:txBody>
      </p:sp>
      <p:sp>
        <p:nvSpPr>
          <p:cNvPr id="299" name="Google Shape;299;p3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As entregas são até 11:59 do dia marcado.</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b="1" dirty="0"/>
              <a:t>Cada dia atrasado a nota é reduzida em 1 ponto por dia.</a:t>
            </a:r>
            <a:endParaRPr dirty="0"/>
          </a:p>
          <a:p>
            <a:pPr marL="0" lvl="0" indent="0" algn="l" rtl="0">
              <a:spcBef>
                <a:spcPts val="360"/>
              </a:spcBef>
              <a:spcAft>
                <a:spcPts val="0"/>
              </a:spcAft>
              <a:buClr>
                <a:schemeClr val="dk1"/>
              </a:buClr>
              <a:buSzPts val="1800"/>
              <a:buFont typeface="Verdana"/>
              <a:buNone/>
            </a:pPr>
            <a:r>
              <a:rPr lang="pt-BR" sz="1800" dirty="0"/>
              <a:t>(Isso não significa que todos que entregarem no prazo receberão 10, se o trabalho fosse receber 5 e chegou atrasado um dia, a nota do trabalho vai virar 4)</a:t>
            </a:r>
            <a:endParaRPr dirty="0"/>
          </a:p>
        </p:txBody>
      </p:sp>
      <p:sp>
        <p:nvSpPr>
          <p:cNvPr id="300" name="Google Shape;300;p3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67"/>
              <a:buFont typeface="Verdana"/>
              <a:buNone/>
            </a:pPr>
            <a:endParaRPr/>
          </a:p>
        </p:txBody>
      </p:sp>
      <p:sp>
        <p:nvSpPr>
          <p:cNvPr id="306" name="Google Shape;306;p3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3200"/>
              <a:buFont typeface="Verdana"/>
              <a:buNone/>
            </a:pPr>
            <a:r>
              <a:rPr lang="pt-BR" sz="3200"/>
              <a:t>Perguntas?</a:t>
            </a:r>
            <a:endParaRPr/>
          </a:p>
        </p:txBody>
      </p:sp>
      <p:sp>
        <p:nvSpPr>
          <p:cNvPr id="307" name="Google Shape;307;p3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pic>
        <p:nvPicPr>
          <p:cNvPr id="313" name="Google Shape;313;p35"/>
          <p:cNvPicPr preferRelativeResize="0"/>
          <p:nvPr/>
        </p:nvPicPr>
        <p:blipFill>
          <a:blip r:embed="rId3">
            <a:alphaModFix/>
          </a:blip>
          <a:stretch>
            <a:fillRect/>
          </a:stretch>
        </p:blipFill>
        <p:spPr>
          <a:xfrm>
            <a:off x="1613537" y="2591200"/>
            <a:ext cx="5916923" cy="3076926"/>
          </a:xfrm>
          <a:prstGeom prst="rect">
            <a:avLst/>
          </a:prstGeom>
          <a:noFill/>
          <a:ln>
            <a:noFill/>
          </a:ln>
        </p:spPr>
      </p:pic>
      <p:sp>
        <p:nvSpPr>
          <p:cNvPr id="314" name="Google Shape;314;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a:t>
            </a:r>
            <a:endParaRPr/>
          </a:p>
        </p:txBody>
      </p:sp>
      <p:sp>
        <p:nvSpPr>
          <p:cNvPr id="315" name="Google Shape;315;p35"/>
          <p:cNvSpPr txBox="1">
            <a:spLocks noGrp="1"/>
          </p:cNvSpPr>
          <p:nvPr>
            <p:ph type="body" idx="1"/>
          </p:nvPr>
        </p:nvSpPr>
        <p:spPr>
          <a:xfrm>
            <a:off x="287079" y="838985"/>
            <a:ext cx="8531701" cy="193611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Objetos parecem menores conforme ficam mais distantes.</a:t>
            </a:r>
            <a:endParaRPr dirty="0"/>
          </a:p>
          <a:p>
            <a:pPr marL="0" lvl="0" indent="0" algn="l" rtl="0">
              <a:spcBef>
                <a:spcPts val="400"/>
              </a:spcBef>
              <a:spcAft>
                <a:spcPts val="0"/>
              </a:spcAft>
              <a:buClr>
                <a:schemeClr val="dk1"/>
              </a:buClr>
              <a:buSzPts val="2000"/>
              <a:buFont typeface="Verdana"/>
              <a:buNone/>
            </a:pPr>
            <a:endParaRPr dirty="0"/>
          </a:p>
          <a:p>
            <a:pPr marL="0" lvl="0" indent="0" algn="l" rtl="0">
              <a:spcBef>
                <a:spcPts val="400"/>
              </a:spcBef>
              <a:spcAft>
                <a:spcPts val="0"/>
              </a:spcAft>
              <a:buClr>
                <a:schemeClr val="dk1"/>
              </a:buClr>
              <a:buSzPts val="2000"/>
              <a:buFont typeface="Verdana"/>
              <a:buNone/>
            </a:pPr>
            <a:r>
              <a:rPr lang="pt-BR" b="1" dirty="0"/>
              <a:t>Por que isso acontece?</a:t>
            </a:r>
            <a:endParaRPr dirty="0"/>
          </a:p>
          <a:p>
            <a:pPr marL="0" lvl="0" indent="0" algn="l" rtl="0">
              <a:spcBef>
                <a:spcPts val="400"/>
              </a:spcBef>
              <a:spcAft>
                <a:spcPts val="0"/>
              </a:spcAft>
              <a:buClr>
                <a:schemeClr val="dk1"/>
              </a:buClr>
              <a:buSzPts val="2000"/>
              <a:buFont typeface="Verdana"/>
              <a:buNone/>
            </a:pPr>
            <a:r>
              <a:rPr lang="pt-BR" dirty="0"/>
              <a:t>Considere o modelo simplificado de câmera "</a:t>
            </a:r>
            <a:r>
              <a:rPr lang="pt-BR" dirty="0" err="1"/>
              <a:t>pinhole</a:t>
            </a:r>
            <a:r>
              <a:rPr lang="pt-BR" dirty="0"/>
              <a:t>"</a:t>
            </a:r>
            <a:endParaRPr dirty="0"/>
          </a:p>
          <a:p>
            <a:pPr marL="0" lvl="0" indent="0" algn="l" rtl="0">
              <a:spcBef>
                <a:spcPts val="400"/>
              </a:spcBef>
              <a:spcAft>
                <a:spcPts val="0"/>
              </a:spcAft>
              <a:buClr>
                <a:schemeClr val="dk1"/>
              </a:buClr>
              <a:buSzPts val="2000"/>
              <a:buFont typeface="Verdana"/>
              <a:buNone/>
            </a:pPr>
            <a:r>
              <a:rPr lang="pt-BR" dirty="0"/>
              <a:t>(câmeras reais mais complicadas)</a:t>
            </a:r>
            <a:endParaRPr dirty="0"/>
          </a:p>
        </p:txBody>
      </p:sp>
      <p:sp>
        <p:nvSpPr>
          <p:cNvPr id="316" name="Google Shape;316;p3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32</a:t>
            </a:fld>
            <a:endParaRPr/>
          </a:p>
        </p:txBody>
      </p:sp>
      <p:sp>
        <p:nvSpPr>
          <p:cNvPr id="317" name="Google Shape;317;p35"/>
          <p:cNvSpPr/>
          <p:nvPr/>
        </p:nvSpPr>
        <p:spPr>
          <a:xfrm>
            <a:off x="6470177" y="2734350"/>
            <a:ext cx="1288200" cy="246300"/>
          </a:xfrm>
          <a:prstGeom prst="rect">
            <a:avLst/>
          </a:prstGeom>
          <a:noFill/>
          <a:ln>
            <a:noFill/>
          </a:ln>
        </p:spPr>
        <p:txBody>
          <a:bodyPr spcFirstLastPara="1" wrap="square" lIns="0" tIns="0" rIns="0" bIns="0" anchor="t" anchorCtr="0">
            <a:noAutofit/>
          </a:bodyPr>
          <a:lstStyle/>
          <a:p>
            <a:pPr marL="0" marR="0" lvl="0" indent="0" algn="l" rtl="0">
              <a:spcBef>
                <a:spcPts val="0"/>
              </a:spcBef>
              <a:spcAft>
                <a:spcPts val="0"/>
              </a:spcAft>
              <a:buNone/>
            </a:pPr>
            <a:r>
              <a:rPr lang="pt-BR" sz="1600" b="1">
                <a:solidFill>
                  <a:schemeClr val="dk1"/>
                </a:solidFill>
                <a:highlight>
                  <a:srgbClr val="FFFFFF"/>
                </a:highlight>
                <a:latin typeface="Arial"/>
                <a:ea typeface="Arial"/>
                <a:cs typeface="Arial"/>
                <a:sym typeface="Arial"/>
              </a:rPr>
              <a:t>Objeto 3D</a:t>
            </a:r>
            <a:endParaRPr/>
          </a:p>
        </p:txBody>
      </p:sp>
      <p:sp>
        <p:nvSpPr>
          <p:cNvPr id="318" name="Google Shape;318;p35"/>
          <p:cNvSpPr/>
          <p:nvPr/>
        </p:nvSpPr>
        <p:spPr>
          <a:xfrm>
            <a:off x="2297981" y="3645250"/>
            <a:ext cx="1004400" cy="246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600" b="1">
                <a:solidFill>
                  <a:schemeClr val="dk1"/>
                </a:solidFill>
                <a:highlight>
                  <a:srgbClr val="FFFFFF"/>
                </a:highlight>
                <a:latin typeface="Arial"/>
                <a:ea typeface="Arial"/>
                <a:cs typeface="Arial"/>
                <a:sym typeface="Arial"/>
              </a:rPr>
              <a:t>Câmera</a:t>
            </a:r>
            <a:endParaRPr/>
          </a:p>
        </p:txBody>
      </p:sp>
      <p:sp>
        <p:nvSpPr>
          <p:cNvPr id="319" name="Google Shape;319;p35"/>
          <p:cNvSpPr/>
          <p:nvPr/>
        </p:nvSpPr>
        <p:spPr>
          <a:xfrm>
            <a:off x="1269951" y="4949800"/>
            <a:ext cx="1288200" cy="2463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600" b="1">
                <a:solidFill>
                  <a:schemeClr val="dk1"/>
                </a:solidFill>
                <a:highlight>
                  <a:srgbClr val="FFFFFF"/>
                </a:highlight>
                <a:latin typeface="Arial"/>
                <a:ea typeface="Arial"/>
                <a:cs typeface="Arial"/>
                <a:sym typeface="Arial"/>
              </a:rPr>
              <a:t>Imagem 2D</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Câmara Estenopeica</a:t>
            </a:r>
            <a:endParaRPr/>
          </a:p>
        </p:txBody>
      </p:sp>
      <p:sp>
        <p:nvSpPr>
          <p:cNvPr id="326" name="Google Shape;326;p36"/>
          <p:cNvSpPr txBox="1">
            <a:spLocks noGrp="1"/>
          </p:cNvSpPr>
          <p:nvPr>
            <p:ph type="body" idx="1"/>
          </p:nvPr>
        </p:nvSpPr>
        <p:spPr>
          <a:xfrm>
            <a:off x="213360" y="838985"/>
            <a:ext cx="8930700" cy="44961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750"/>
              <a:buFont typeface="Verdana"/>
              <a:buNone/>
            </a:pPr>
            <a:r>
              <a:rPr lang="pt-BR" sz="1750"/>
              <a:t>Camera Obscūra (latim) em geral um sala onde existe somente um orifício que permite a luz entrar e numa parede reversa a esse furo se encontra uma parede ou tela onde se pode ver a imagem do exterior de forma invertida.</a:t>
            </a:r>
            <a:endParaRPr/>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endParaRPr sz="1750"/>
          </a:p>
          <a:p>
            <a:pPr marL="0" lvl="0" indent="0" algn="l" rtl="0">
              <a:spcBef>
                <a:spcPts val="350"/>
              </a:spcBef>
              <a:spcAft>
                <a:spcPts val="0"/>
              </a:spcAft>
              <a:buClr>
                <a:schemeClr val="dk1"/>
              </a:buClr>
              <a:buSzPts val="1750"/>
              <a:buFont typeface="Verdana"/>
              <a:buNone/>
            </a:pPr>
            <a:r>
              <a:rPr lang="pt-BR" sz="1750"/>
              <a:t>Uma propriedade interessante dessas câmeras é que as imagens geradas tem um foco em todos os planos da cena.</a:t>
            </a:r>
            <a:endParaRPr/>
          </a:p>
        </p:txBody>
      </p:sp>
      <p:sp>
        <p:nvSpPr>
          <p:cNvPr id="327" name="Google Shape;327;p36"/>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33</a:t>
            </a:fld>
            <a:endParaRPr/>
          </a:p>
        </p:txBody>
      </p:sp>
      <p:pic>
        <p:nvPicPr>
          <p:cNvPr id="328" name="Google Shape;328;p36" descr="Camera Obscura and the World of Illusions - Matrise"/>
          <p:cNvPicPr preferRelativeResize="0"/>
          <p:nvPr/>
        </p:nvPicPr>
        <p:blipFill rotWithShape="1">
          <a:blip r:embed="rId3">
            <a:alphaModFix/>
          </a:blip>
          <a:srcRect/>
          <a:stretch/>
        </p:blipFill>
        <p:spPr>
          <a:xfrm>
            <a:off x="2287719" y="1901896"/>
            <a:ext cx="4021135" cy="2858064"/>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32"/>
        <p:cNvGrpSpPr/>
        <p:nvPr/>
      </p:nvGrpSpPr>
      <p:grpSpPr>
        <a:xfrm>
          <a:off x="0" y="0"/>
          <a:ext cx="0" cy="0"/>
          <a:chOff x="0" y="0"/>
          <a:chExt cx="0" cy="0"/>
        </a:xfrm>
      </p:grpSpPr>
      <p:sp>
        <p:nvSpPr>
          <p:cNvPr id="333" name="Google Shape;333;p3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Para quem não conhecem uma câmera pinhole</a:t>
            </a:r>
            <a:endParaRPr/>
          </a:p>
        </p:txBody>
      </p:sp>
      <p:sp>
        <p:nvSpPr>
          <p:cNvPr id="334" name="Google Shape;334;p37"/>
          <p:cNvSpPr txBox="1">
            <a:spLocks noGrp="1"/>
          </p:cNvSpPr>
          <p:nvPr>
            <p:ph type="body" idx="1"/>
          </p:nvPr>
        </p:nvSpPr>
        <p:spPr>
          <a:xfrm>
            <a:off x="390548" y="4819206"/>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200"/>
              <a:buFont typeface="Verdana"/>
              <a:buNone/>
            </a:pPr>
            <a:r>
              <a:rPr lang="pt-BR" sz="1200"/>
              <a:t>CÂMERA fotográfica PINHOLE DE LATA (EXPERIÊNCIA de FÍSICA) - How to make pinhole camera</a:t>
            </a:r>
            <a:endParaRPr/>
          </a:p>
          <a:p>
            <a:pPr marL="0" lvl="0" indent="0" algn="l" rtl="0">
              <a:spcBef>
                <a:spcPts val="240"/>
              </a:spcBef>
              <a:spcAft>
                <a:spcPts val="0"/>
              </a:spcAft>
              <a:buClr>
                <a:schemeClr val="dk1"/>
              </a:buClr>
              <a:buSzPts val="1200"/>
              <a:buFont typeface="Verdana"/>
              <a:buNone/>
            </a:pPr>
            <a:r>
              <a:rPr lang="pt-BR" sz="1200" u="sng">
                <a:solidFill>
                  <a:schemeClr val="hlink"/>
                </a:solidFill>
                <a:hlinkClick r:id="rId3"/>
              </a:rPr>
              <a:t>https://www.youtube.com/watch?v=Xt3Cdq0qOns</a:t>
            </a:r>
            <a:endParaRPr sz="1200"/>
          </a:p>
        </p:txBody>
      </p:sp>
      <p:sp>
        <p:nvSpPr>
          <p:cNvPr id="335" name="Google Shape;335;p3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34</a:t>
            </a:fld>
            <a:endParaRPr/>
          </a:p>
        </p:txBody>
      </p:sp>
      <p:pic>
        <p:nvPicPr>
          <p:cNvPr id="336" name="Google Shape;336;p37"/>
          <p:cNvPicPr preferRelativeResize="0"/>
          <p:nvPr/>
        </p:nvPicPr>
        <p:blipFill rotWithShape="1">
          <a:blip r:embed="rId4">
            <a:alphaModFix/>
          </a:blip>
          <a:srcRect/>
          <a:stretch/>
        </p:blipFill>
        <p:spPr>
          <a:xfrm>
            <a:off x="380208" y="742450"/>
            <a:ext cx="7836159" cy="4076756"/>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pic>
        <p:nvPicPr>
          <p:cNvPr id="341" name="Google Shape;341;p38" descr="page30image22263824"/>
          <p:cNvPicPr preferRelativeResize="0"/>
          <p:nvPr/>
        </p:nvPicPr>
        <p:blipFill rotWithShape="1">
          <a:blip r:embed="rId3">
            <a:alphaModFix/>
          </a:blip>
          <a:srcRect/>
          <a:stretch/>
        </p:blipFill>
        <p:spPr>
          <a:xfrm>
            <a:off x="5682633" y="1811468"/>
            <a:ext cx="3273227" cy="3903532"/>
          </a:xfrm>
          <a:prstGeom prst="rect">
            <a:avLst/>
          </a:prstGeom>
          <a:noFill/>
          <a:ln>
            <a:noFill/>
          </a:ln>
        </p:spPr>
      </p:pic>
      <p:sp>
        <p:nvSpPr>
          <p:cNvPr id="342" name="Google Shape;342;p38"/>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Modelar e Desenhar um Cubo</a:t>
            </a:r>
            <a:endParaRPr/>
          </a:p>
        </p:txBody>
      </p:sp>
      <p:sp>
        <p:nvSpPr>
          <p:cNvPr id="343" name="Google Shape;343;p38"/>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Objetivo:</a:t>
            </a:r>
            <a:endParaRPr/>
          </a:p>
          <a:p>
            <a:pPr marL="162900" lvl="0" indent="-162900" algn="l" rtl="0">
              <a:spcBef>
                <a:spcPts val="400"/>
              </a:spcBef>
              <a:spcAft>
                <a:spcPts val="0"/>
              </a:spcAft>
              <a:buClr>
                <a:schemeClr val="dk1"/>
              </a:buClr>
              <a:buSzPts val="2000"/>
              <a:buFont typeface="Arial"/>
              <a:buChar char="•"/>
            </a:pPr>
            <a:r>
              <a:rPr lang="pt-BR"/>
              <a:t>gerar a imagem de um cubo</a:t>
            </a:r>
            <a:endParaRPr/>
          </a:p>
          <a:p>
            <a:pPr marL="0" lvl="0" indent="0" algn="l" rtl="0">
              <a:spcBef>
                <a:spcPts val="1480"/>
              </a:spcBef>
              <a:spcAft>
                <a:spcPts val="0"/>
              </a:spcAft>
              <a:buClr>
                <a:schemeClr val="dk1"/>
              </a:buClr>
              <a:buSzPts val="2000"/>
              <a:buNone/>
            </a:pPr>
            <a:r>
              <a:rPr lang="pt-BR" b="1"/>
              <a:t>Perguntas: </a:t>
            </a:r>
            <a:endParaRPr/>
          </a:p>
          <a:p>
            <a:pPr marL="162900" lvl="0" indent="-162900" algn="l" rtl="0">
              <a:spcBef>
                <a:spcPts val="400"/>
              </a:spcBef>
              <a:spcAft>
                <a:spcPts val="0"/>
              </a:spcAft>
              <a:buClr>
                <a:schemeClr val="dk1"/>
              </a:buClr>
              <a:buSzPts val="2000"/>
              <a:buFont typeface="Arial"/>
              <a:buChar char="•"/>
            </a:pPr>
            <a:r>
              <a:rPr lang="pt-BR"/>
              <a:t>Modelagem: Como descrever um cubo?</a:t>
            </a:r>
            <a:endParaRPr/>
          </a:p>
          <a:p>
            <a:pPr marL="162900" lvl="0" indent="-162900" algn="l" rtl="0">
              <a:spcBef>
                <a:spcPts val="400"/>
              </a:spcBef>
              <a:spcAft>
                <a:spcPts val="0"/>
              </a:spcAft>
              <a:buClr>
                <a:schemeClr val="dk1"/>
              </a:buClr>
              <a:buSzPts val="2000"/>
              <a:buFont typeface="Arial"/>
              <a:buChar char="•"/>
            </a:pPr>
            <a:r>
              <a:rPr lang="pt-BR"/>
              <a:t>Renderização: Como visualizar esse modelo?</a:t>
            </a:r>
            <a:endParaRPr/>
          </a:p>
          <a:p>
            <a:pPr marL="0" lvl="0" indent="0" algn="l" rtl="0">
              <a:spcBef>
                <a:spcPts val="400"/>
              </a:spcBef>
              <a:spcAft>
                <a:spcPts val="0"/>
              </a:spcAft>
              <a:buClr>
                <a:schemeClr val="dk1"/>
              </a:buClr>
              <a:buSzPts val="2000"/>
              <a:buFont typeface="Verdana"/>
              <a:buNone/>
            </a:pPr>
            <a:endParaRPr/>
          </a:p>
        </p:txBody>
      </p:sp>
      <p:sp>
        <p:nvSpPr>
          <p:cNvPr id="344" name="Google Shape;344;p38"/>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35</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4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4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4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4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43">
                                            <p:txEl>
                                              <p:pRg st="5" end="5"/>
                                            </p:txEl>
                                          </p:spTgt>
                                        </p:tgtEl>
                                        <p:attrNameLst>
                                          <p:attrName>style.visibility</p:attrName>
                                        </p:attrNameLst>
                                      </p:cBhvr>
                                      <p:to>
                                        <p:strVal val="visible"/>
                                      </p:to>
                                    </p:set>
                                  </p:childTnLst>
                                </p:cTn>
                              </p:par>
                              <p:par>
                                <p:cTn id="27" presetID="10" presetClass="entr" presetSubtype="0" fill="hold" nodeType="withEffect">
                                  <p:stCondLst>
                                    <p:cond delay="0"/>
                                  </p:stCondLst>
                                  <p:childTnLst>
                                    <p:set>
                                      <p:cBhvr>
                                        <p:cTn id="28" dur="1" fill="hold">
                                          <p:stCondLst>
                                            <p:cond delay="0"/>
                                          </p:stCondLst>
                                        </p:cTn>
                                        <p:tgtEl>
                                          <p:spTgt spid="341"/>
                                        </p:tgtEl>
                                        <p:attrNameLst>
                                          <p:attrName>style.visibility</p:attrName>
                                        </p:attrNameLst>
                                      </p:cBhvr>
                                      <p:to>
                                        <p:strVal val="visible"/>
                                      </p:to>
                                    </p:set>
                                    <p:animEffect transition="in" filter="fade">
                                      <p:cBhvr>
                                        <p:cTn id="29" dur="500"/>
                                        <p:tgtEl>
                                          <p:spTgt spid="3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1: DESENHANDO UM CUBO</a:t>
            </a:r>
            <a:endParaRPr/>
          </a:p>
        </p:txBody>
      </p:sp>
      <p:sp>
        <p:nvSpPr>
          <p:cNvPr id="351" name="Google Shape;351;p3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 no site da disciplina.</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Crie uma cópia para você e 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40 minutos? </a:t>
            </a:r>
            <a:endParaRPr dirty="0"/>
          </a:p>
        </p:txBody>
      </p:sp>
      <p:sp>
        <p:nvSpPr>
          <p:cNvPr id="352" name="Google Shape;352;p39"/>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57"/>
        <p:cNvGrpSpPr/>
        <p:nvPr/>
      </p:nvGrpSpPr>
      <p:grpSpPr>
        <a:xfrm>
          <a:off x="0" y="0"/>
          <a:ext cx="0" cy="0"/>
          <a:chOff x="0" y="0"/>
          <a:chExt cx="0" cy="0"/>
        </a:xfrm>
      </p:grpSpPr>
      <p:sp>
        <p:nvSpPr>
          <p:cNvPr id="358" name="Google Shape;358;p4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Sistema de Coordenadas Cartesianas 3D</a:t>
            </a:r>
            <a:endParaRPr/>
          </a:p>
        </p:txBody>
      </p:sp>
      <p:sp>
        <p:nvSpPr>
          <p:cNvPr id="359" name="Google Shape;359;p40"/>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37</a:t>
            </a:fld>
            <a:endParaRPr/>
          </a:p>
        </p:txBody>
      </p:sp>
      <p:pic>
        <p:nvPicPr>
          <p:cNvPr id="360" name="Google Shape;360;p40"/>
          <p:cNvPicPr preferRelativeResize="0"/>
          <p:nvPr/>
        </p:nvPicPr>
        <p:blipFill>
          <a:blip r:embed="rId3">
            <a:alphaModFix/>
          </a:blip>
          <a:stretch>
            <a:fillRect/>
          </a:stretch>
        </p:blipFill>
        <p:spPr>
          <a:xfrm>
            <a:off x="1651563" y="712653"/>
            <a:ext cx="5840875" cy="46980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4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Modelando o Cubo</a:t>
            </a:r>
            <a:endParaRPr/>
          </a:p>
        </p:txBody>
      </p:sp>
      <p:sp>
        <p:nvSpPr>
          <p:cNvPr id="366" name="Google Shape;366;p41"/>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2000"/>
              <a:buFont typeface="Verdana"/>
              <a:buNone/>
            </a:pPr>
            <a:r>
              <a:rPr lang="pt-BR" b="1" dirty="0"/>
              <a:t>Suponha que:</a:t>
            </a:r>
            <a:endParaRPr dirty="0"/>
          </a:p>
          <a:p>
            <a:pPr marL="198899" lvl="0" indent="-198899" algn="l" rtl="0">
              <a:spcBef>
                <a:spcPts val="400"/>
              </a:spcBef>
              <a:spcAft>
                <a:spcPts val="0"/>
              </a:spcAft>
              <a:buClr>
                <a:schemeClr val="dk1"/>
              </a:buClr>
              <a:buSzPts val="2000"/>
              <a:buFont typeface="Arial"/>
              <a:buChar char="•"/>
            </a:pPr>
            <a:r>
              <a:rPr lang="pt-BR" dirty="0"/>
              <a:t>Nosso cubo está centralizado na origem (0,0,0)</a:t>
            </a:r>
            <a:endParaRPr dirty="0"/>
          </a:p>
          <a:p>
            <a:pPr marL="198899" lvl="0" indent="-198899" algn="l" rtl="0">
              <a:spcBef>
                <a:spcPts val="400"/>
              </a:spcBef>
              <a:spcAft>
                <a:spcPts val="0"/>
              </a:spcAft>
              <a:buClr>
                <a:schemeClr val="dk1"/>
              </a:buClr>
              <a:buSzPts val="2000"/>
              <a:buFont typeface="Arial"/>
              <a:buChar char="•"/>
            </a:pPr>
            <a:r>
              <a:rPr lang="pt-BR" dirty="0"/>
              <a:t>Tem dimensões 2 </a:t>
            </a:r>
            <a:r>
              <a:rPr lang="pt-BR" dirty="0" err="1"/>
              <a:t>x</a:t>
            </a:r>
            <a:r>
              <a:rPr lang="pt-BR" dirty="0"/>
              <a:t> 2 </a:t>
            </a:r>
            <a:r>
              <a:rPr lang="pt-BR" dirty="0" err="1"/>
              <a:t>x</a:t>
            </a:r>
            <a:r>
              <a:rPr lang="pt-BR" dirty="0"/>
              <a:t> 2 (a unidade não é relevante agora)</a:t>
            </a:r>
            <a:endParaRPr dirty="0"/>
          </a:p>
          <a:p>
            <a:pPr marL="198899" lvl="0" indent="-198899" algn="l" rtl="0">
              <a:spcBef>
                <a:spcPts val="400"/>
              </a:spcBef>
              <a:spcAft>
                <a:spcPts val="0"/>
              </a:spcAft>
              <a:buSzPts val="2000"/>
              <a:buChar char="•"/>
            </a:pPr>
            <a:r>
              <a:rPr lang="pt-BR" dirty="0"/>
              <a:t>Câmera está posicionada no ponto: </a:t>
            </a:r>
            <a:r>
              <a:rPr lang="pt-BR" dirty="0" err="1"/>
              <a:t>c</a:t>
            </a:r>
            <a:r>
              <a:rPr lang="pt-BR" dirty="0"/>
              <a:t> = (2,3,5)</a:t>
            </a:r>
            <a:endParaRPr dirty="0"/>
          </a:p>
          <a:p>
            <a:pPr marL="0" lvl="0" indent="0" algn="l" rtl="0">
              <a:spcBef>
                <a:spcPts val="1480"/>
              </a:spcBef>
              <a:spcAft>
                <a:spcPts val="0"/>
              </a:spcAft>
              <a:buClr>
                <a:schemeClr val="dk1"/>
              </a:buClr>
              <a:buSzPts val="2000"/>
              <a:buNone/>
            </a:pPr>
            <a:r>
              <a:rPr lang="pt-BR" b="1" dirty="0"/>
              <a:t>Questão:</a:t>
            </a:r>
            <a:endParaRPr dirty="0"/>
          </a:p>
          <a:p>
            <a:pPr marL="0" lvl="0" indent="0" algn="l" rtl="0">
              <a:spcBef>
                <a:spcPts val="400"/>
              </a:spcBef>
              <a:spcAft>
                <a:spcPts val="0"/>
              </a:spcAft>
              <a:buClr>
                <a:schemeClr val="dk1"/>
              </a:buClr>
              <a:buSzPts val="2000"/>
              <a:buFont typeface="Verdana"/>
              <a:buNone/>
            </a:pPr>
            <a:r>
              <a:rPr lang="pt-BR" dirty="0"/>
              <a:t>Quais são as coordenadas dos vértices do cubo?</a:t>
            </a:r>
            <a:endParaRPr dirty="0"/>
          </a:p>
          <a:p>
            <a:pPr marL="0" lvl="0" indent="0" algn="l" rtl="0">
              <a:lnSpc>
                <a:spcPct val="115000"/>
              </a:lnSpc>
              <a:spcBef>
                <a:spcPts val="360"/>
              </a:spcBef>
              <a:spcAft>
                <a:spcPts val="0"/>
              </a:spcAft>
              <a:buClr>
                <a:schemeClr val="dk1"/>
              </a:buClr>
              <a:buSzPts val="1800"/>
              <a:buFont typeface="Verdana"/>
              <a:buNone/>
            </a:pPr>
            <a:r>
              <a:rPr lang="pt-BR" sz="1800" dirty="0"/>
              <a:t>	A:(1,1,1) 	  E:(1,1,-1) </a:t>
            </a:r>
            <a:br>
              <a:rPr lang="pt-BR" dirty="0"/>
            </a:br>
            <a:r>
              <a:rPr lang="pt-BR" sz="1800" dirty="0"/>
              <a:t>	</a:t>
            </a:r>
            <a:r>
              <a:rPr lang="pt-BR" sz="1800" dirty="0" err="1"/>
              <a:t>B</a:t>
            </a:r>
            <a:r>
              <a:rPr lang="pt-BR" sz="1800" dirty="0"/>
              <a:t>:(-1,1,1) 	  </a:t>
            </a:r>
            <a:r>
              <a:rPr lang="pt-BR" sz="1800" dirty="0" err="1"/>
              <a:t>F</a:t>
            </a:r>
            <a:r>
              <a:rPr lang="pt-BR" sz="1800" dirty="0"/>
              <a:t>:(-1,1,-1) </a:t>
            </a:r>
            <a:br>
              <a:rPr lang="pt-BR" dirty="0"/>
            </a:br>
            <a:r>
              <a:rPr lang="pt-BR" sz="1800" dirty="0"/>
              <a:t>	C:(1,-1,1) 	  </a:t>
            </a:r>
            <a:r>
              <a:rPr lang="pt-BR" sz="1800" dirty="0" err="1"/>
              <a:t>G</a:t>
            </a:r>
            <a:r>
              <a:rPr lang="pt-BR" sz="1800" dirty="0"/>
              <a:t>:(1,-1,-1) </a:t>
            </a:r>
            <a:br>
              <a:rPr lang="pt-BR" dirty="0"/>
            </a:br>
            <a:r>
              <a:rPr lang="pt-BR" sz="1800" dirty="0"/>
              <a:t>	</a:t>
            </a:r>
            <a:r>
              <a:rPr lang="pt-BR" sz="1800" dirty="0" err="1"/>
              <a:t>D</a:t>
            </a:r>
            <a:r>
              <a:rPr lang="pt-BR" sz="1800" dirty="0"/>
              <a:t>: (-1,-1,1)  	  H: (-1,-1,-1)</a:t>
            </a:r>
            <a:endParaRPr dirty="0"/>
          </a:p>
          <a:p>
            <a:pPr marL="0" lvl="0" indent="0" algn="l" rtl="0">
              <a:spcBef>
                <a:spcPts val="1480"/>
              </a:spcBef>
              <a:spcAft>
                <a:spcPts val="0"/>
              </a:spcAft>
              <a:buClr>
                <a:schemeClr val="dk1"/>
              </a:buClr>
              <a:buSzPts val="2000"/>
              <a:buNone/>
            </a:pPr>
            <a:r>
              <a:rPr lang="pt-BR" b="1" dirty="0"/>
              <a:t>Questão:</a:t>
            </a:r>
            <a:endParaRPr dirty="0"/>
          </a:p>
          <a:p>
            <a:pPr marL="0" lvl="0" indent="0" algn="l" rtl="0">
              <a:spcBef>
                <a:spcPts val="400"/>
              </a:spcBef>
              <a:spcAft>
                <a:spcPts val="0"/>
              </a:spcAft>
              <a:buClr>
                <a:schemeClr val="dk1"/>
              </a:buClr>
              <a:buSzPts val="2000"/>
              <a:buFont typeface="Verdana"/>
              <a:buNone/>
            </a:pPr>
            <a:r>
              <a:rPr lang="pt-BR" dirty="0"/>
              <a:t>Como são as bordas desse cubo?</a:t>
            </a:r>
            <a:endParaRPr dirty="0"/>
          </a:p>
          <a:p>
            <a:pPr marL="0" lvl="0" indent="0" algn="l" rtl="0">
              <a:spcBef>
                <a:spcPts val="360"/>
              </a:spcBef>
              <a:spcAft>
                <a:spcPts val="0"/>
              </a:spcAft>
              <a:buClr>
                <a:schemeClr val="dk1"/>
              </a:buClr>
              <a:buSzPts val="1800"/>
              <a:buFont typeface="Verdana"/>
              <a:buNone/>
            </a:pPr>
            <a:r>
              <a:rPr lang="pt-BR" sz="1800" dirty="0"/>
              <a:t>	AB, CD, EF, GH, AC, BD, EG, FH, AE, CG, BF, DH </a:t>
            </a:r>
            <a:endParaRPr dirty="0"/>
          </a:p>
        </p:txBody>
      </p:sp>
      <p:sp>
        <p:nvSpPr>
          <p:cNvPr id="367" name="Google Shape;367;p41"/>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38</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6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66">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66">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66">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66">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66">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66">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66">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4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Desenhando o Cubo</a:t>
            </a:r>
            <a:endParaRPr/>
          </a:p>
        </p:txBody>
      </p:sp>
      <p:sp>
        <p:nvSpPr>
          <p:cNvPr id="373" name="Google Shape;373;p42"/>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dirty="0"/>
              <a:t>Temos uma descrição do Cubo:</a:t>
            </a:r>
            <a:endParaRPr dirty="0"/>
          </a:p>
          <a:p>
            <a:pPr marL="198899" lvl="0" indent="-71899" algn="l" rtl="0">
              <a:spcBef>
                <a:spcPts val="400"/>
              </a:spcBef>
              <a:spcAft>
                <a:spcPts val="0"/>
              </a:spcAft>
              <a:buClr>
                <a:schemeClr val="dk1"/>
              </a:buClr>
              <a:buSzPts val="2000"/>
              <a:buFont typeface="Arial"/>
              <a:buNone/>
            </a:pPr>
            <a:endParaRPr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198899" lvl="0" indent="-71899" algn="l" rtl="0">
              <a:spcBef>
                <a:spcPts val="400"/>
              </a:spcBef>
              <a:spcAft>
                <a:spcPts val="0"/>
              </a:spcAft>
              <a:buClr>
                <a:schemeClr val="dk1"/>
              </a:buClr>
              <a:buSzPts val="2000"/>
              <a:buFont typeface="Arial"/>
              <a:buNone/>
            </a:pPr>
            <a:endParaRPr b="1" dirty="0"/>
          </a:p>
          <a:p>
            <a:pPr marL="0" lvl="0" indent="0" algn="l" rtl="0">
              <a:spcBef>
                <a:spcPts val="1480"/>
              </a:spcBef>
              <a:spcAft>
                <a:spcPts val="0"/>
              </a:spcAft>
              <a:buClr>
                <a:schemeClr val="dk1"/>
              </a:buClr>
              <a:buSzPts val="2000"/>
              <a:buNone/>
            </a:pPr>
            <a:r>
              <a:rPr lang="pt-BR" b="1" dirty="0"/>
              <a:t>De que forma desenhar esse cubo como uma imagem 2D:</a:t>
            </a:r>
            <a:endParaRPr dirty="0"/>
          </a:p>
          <a:p>
            <a:pPr marL="198899" lvl="0" indent="-198899" algn="l" rtl="0">
              <a:spcBef>
                <a:spcPts val="400"/>
              </a:spcBef>
              <a:spcAft>
                <a:spcPts val="0"/>
              </a:spcAft>
              <a:buClr>
                <a:schemeClr val="dk1"/>
              </a:buClr>
              <a:buSzPts val="2000"/>
              <a:buFont typeface="Arial"/>
              <a:buChar char="•"/>
            </a:pPr>
            <a:r>
              <a:rPr lang="pt-BR" dirty="0"/>
              <a:t>Projetar os vértices 3D como pontos em um plano 2D.</a:t>
            </a:r>
            <a:endParaRPr dirty="0"/>
          </a:p>
          <a:p>
            <a:pPr marL="198899" lvl="0" indent="-198899" algn="l" rtl="0">
              <a:spcBef>
                <a:spcPts val="400"/>
              </a:spcBef>
              <a:spcAft>
                <a:spcPts val="0"/>
              </a:spcAft>
              <a:buClr>
                <a:schemeClr val="dk1"/>
              </a:buClr>
              <a:buSzPts val="2000"/>
              <a:buFont typeface="Arial"/>
              <a:buChar char="•"/>
            </a:pPr>
            <a:r>
              <a:rPr lang="pt-BR" dirty="0"/>
              <a:t>Conectar os pontos 2D com linhas retas.</a:t>
            </a:r>
            <a:endParaRPr dirty="0"/>
          </a:p>
        </p:txBody>
      </p:sp>
      <p:sp>
        <p:nvSpPr>
          <p:cNvPr id="374" name="Google Shape;374;p4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39</a:t>
            </a:fld>
            <a:endParaRPr/>
          </a:p>
        </p:txBody>
      </p:sp>
      <p:sp>
        <p:nvSpPr>
          <p:cNvPr id="375" name="Google Shape;375;p42"/>
          <p:cNvSpPr/>
          <p:nvPr/>
        </p:nvSpPr>
        <p:spPr>
          <a:xfrm>
            <a:off x="914400" y="1268493"/>
            <a:ext cx="4160520" cy="27351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dirty="0">
                <a:solidFill>
                  <a:schemeClr val="dk1"/>
                </a:solidFill>
                <a:latin typeface="Arial"/>
                <a:ea typeface="Arial"/>
                <a:cs typeface="Arial"/>
                <a:sym typeface="Arial"/>
              </a:rPr>
              <a:t>Vértices (VERTICES)</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A:(1,1,1) 	E:(1,1,-1) </a:t>
            </a:r>
            <a:endParaRPr dirty="0"/>
          </a:p>
          <a:p>
            <a:pPr marL="0" marR="0" lvl="0" indent="0" algn="l" rtl="0">
              <a:spcBef>
                <a:spcPts val="0"/>
              </a:spcBef>
              <a:spcAft>
                <a:spcPts val="0"/>
              </a:spcAft>
              <a:buNone/>
            </a:pPr>
            <a:r>
              <a:rPr lang="pt-BR" sz="1800" dirty="0" err="1">
                <a:solidFill>
                  <a:schemeClr val="dk1"/>
                </a:solidFill>
                <a:latin typeface="Arial"/>
                <a:ea typeface="Arial"/>
                <a:cs typeface="Arial"/>
                <a:sym typeface="Arial"/>
              </a:rPr>
              <a:t>B</a:t>
            </a:r>
            <a:r>
              <a:rPr lang="pt-BR" sz="1800" dirty="0">
                <a:solidFill>
                  <a:schemeClr val="dk1"/>
                </a:solidFill>
                <a:latin typeface="Arial"/>
                <a:ea typeface="Arial"/>
                <a:cs typeface="Arial"/>
                <a:sym typeface="Arial"/>
              </a:rPr>
              <a:t>:(-1,1,1) 	</a:t>
            </a:r>
            <a:r>
              <a:rPr lang="pt-BR" sz="1800" dirty="0" err="1">
                <a:solidFill>
                  <a:schemeClr val="dk1"/>
                </a:solidFill>
                <a:latin typeface="Arial"/>
                <a:ea typeface="Arial"/>
                <a:cs typeface="Arial"/>
                <a:sym typeface="Arial"/>
              </a:rPr>
              <a:t>F</a:t>
            </a:r>
            <a:r>
              <a:rPr lang="pt-BR" sz="1800" dirty="0">
                <a:solidFill>
                  <a:schemeClr val="dk1"/>
                </a:solidFill>
                <a:latin typeface="Arial"/>
                <a:ea typeface="Arial"/>
                <a:cs typeface="Arial"/>
                <a:sym typeface="Arial"/>
              </a:rPr>
              <a:t>:(-1,1,-1)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C:(1,-1,1) 	</a:t>
            </a:r>
            <a:r>
              <a:rPr lang="pt-BR" sz="1800" dirty="0" err="1">
                <a:solidFill>
                  <a:schemeClr val="dk1"/>
                </a:solidFill>
                <a:latin typeface="Arial"/>
                <a:ea typeface="Arial"/>
                <a:cs typeface="Arial"/>
                <a:sym typeface="Arial"/>
              </a:rPr>
              <a:t>G</a:t>
            </a:r>
            <a:r>
              <a:rPr lang="pt-BR" sz="1800" dirty="0">
                <a:solidFill>
                  <a:schemeClr val="dk1"/>
                </a:solidFill>
                <a:latin typeface="Arial"/>
                <a:ea typeface="Arial"/>
                <a:cs typeface="Arial"/>
                <a:sym typeface="Arial"/>
              </a:rPr>
              <a:t>:(1,-1,-1) </a:t>
            </a:r>
            <a:endParaRPr dirty="0"/>
          </a:p>
          <a:p>
            <a:pPr marL="0" marR="0" lvl="0" indent="0" algn="l" rtl="0">
              <a:spcBef>
                <a:spcPts val="0"/>
              </a:spcBef>
              <a:spcAft>
                <a:spcPts val="0"/>
              </a:spcAft>
              <a:buNone/>
            </a:pPr>
            <a:r>
              <a:rPr lang="pt-BR" sz="1800" dirty="0" err="1">
                <a:solidFill>
                  <a:schemeClr val="dk1"/>
                </a:solidFill>
                <a:latin typeface="Arial"/>
                <a:ea typeface="Arial"/>
                <a:cs typeface="Arial"/>
                <a:sym typeface="Arial"/>
              </a:rPr>
              <a:t>D</a:t>
            </a:r>
            <a:r>
              <a:rPr lang="pt-BR" sz="1800" dirty="0">
                <a:solidFill>
                  <a:schemeClr val="dk1"/>
                </a:solidFill>
                <a:latin typeface="Arial"/>
                <a:ea typeface="Arial"/>
                <a:cs typeface="Arial"/>
                <a:sym typeface="Arial"/>
              </a:rPr>
              <a:t>: (-1,-1,1)	H: (-1,-1,-1)</a:t>
            </a:r>
            <a:br>
              <a:rPr lang="pt-BR" sz="1800" dirty="0">
                <a:solidFill>
                  <a:schemeClr val="dk1"/>
                </a:solidFill>
                <a:latin typeface="Arial"/>
                <a:ea typeface="Arial"/>
                <a:cs typeface="Arial"/>
                <a:sym typeface="Arial"/>
              </a:rPr>
            </a:br>
            <a:endParaRPr sz="1800" dirty="0">
              <a:solidFill>
                <a:schemeClr val="dk1"/>
              </a:solidFill>
              <a:latin typeface="Arial"/>
              <a:ea typeface="Arial"/>
              <a:cs typeface="Arial"/>
              <a:sym typeface="Arial"/>
            </a:endParaRPr>
          </a:p>
        </p:txBody>
      </p:sp>
      <p:sp>
        <p:nvSpPr>
          <p:cNvPr id="376" name="Google Shape;376;p42"/>
          <p:cNvSpPr/>
          <p:nvPr/>
        </p:nvSpPr>
        <p:spPr>
          <a:xfrm>
            <a:off x="5500126" y="1268493"/>
            <a:ext cx="2893416" cy="1200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dirty="0">
                <a:solidFill>
                  <a:schemeClr val="dk1"/>
                </a:solidFill>
                <a:latin typeface="Arial"/>
                <a:ea typeface="Arial"/>
                <a:cs typeface="Arial"/>
                <a:sym typeface="Arial"/>
              </a:rPr>
              <a:t>Bordas (EDGES)</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AB, CD, EF, GH,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AC, BD, EG, FH, </a:t>
            </a:r>
            <a:endParaRPr dirty="0"/>
          </a:p>
          <a:p>
            <a:pPr marL="0" marR="0" lvl="0" indent="0" algn="l" rtl="0">
              <a:spcBef>
                <a:spcPts val="0"/>
              </a:spcBef>
              <a:spcAft>
                <a:spcPts val="0"/>
              </a:spcAft>
              <a:buNone/>
            </a:pPr>
            <a:r>
              <a:rPr lang="pt-BR" sz="1800" dirty="0">
                <a:solidFill>
                  <a:schemeClr val="dk1"/>
                </a:solidFill>
                <a:latin typeface="Arial"/>
                <a:ea typeface="Arial"/>
                <a:cs typeface="Arial"/>
                <a:sym typeface="Arial"/>
              </a:rPr>
              <a:t>AE, CG, BF, DH </a:t>
            </a:r>
            <a:endParaRPr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3" name="Google Shape;43;p6"/>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Horário de Atendimento</a:t>
            </a:r>
            <a:endParaRPr/>
          </a:p>
        </p:txBody>
      </p:sp>
      <p:sp>
        <p:nvSpPr>
          <p:cNvPr id="44" name="Google Shape;44;p6"/>
          <p:cNvSpPr txBox="1">
            <a:spLocks noGrp="1"/>
          </p:cNvSpPr>
          <p:nvPr>
            <p:ph type="body" idx="1"/>
          </p:nvPr>
        </p:nvSpPr>
        <p:spPr>
          <a:xfrm>
            <a:off x="390548" y="838985"/>
            <a:ext cx="84282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Terças-feiras das 9:45 as 11:15</a:t>
            </a:r>
            <a:endParaRPr dirty="0"/>
          </a:p>
          <a:p>
            <a:pPr marL="0" lvl="0" indent="0" algn="l" rtl="0">
              <a:spcBef>
                <a:spcPts val="0"/>
              </a:spcBef>
              <a:spcAft>
                <a:spcPts val="0"/>
              </a:spcAft>
              <a:buClr>
                <a:schemeClr val="dk1"/>
              </a:buClr>
              <a:buSzPts val="2000"/>
              <a:buFont typeface="Verdana"/>
              <a:buNone/>
            </a:pPr>
            <a:endParaRPr dirty="0"/>
          </a:p>
        </p:txBody>
      </p:sp>
      <p:sp>
        <p:nvSpPr>
          <p:cNvPr id="45" name="Google Shape;45;p6"/>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81"/>
        <p:cNvGrpSpPr/>
        <p:nvPr/>
      </p:nvGrpSpPr>
      <p:grpSpPr>
        <a:xfrm>
          <a:off x="0" y="0"/>
          <a:ext cx="0" cy="0"/>
          <a:chOff x="0" y="0"/>
          <a:chExt cx="0" cy="0"/>
        </a:xfrm>
      </p:grpSpPr>
      <p:sp>
        <p:nvSpPr>
          <p:cNvPr id="382" name="Google Shape;382;p43"/>
          <p:cNvSpPr txBox="1">
            <a:spLocks noGrp="1"/>
          </p:cNvSpPr>
          <p:nvPr>
            <p:ph type="body" idx="1"/>
          </p:nvPr>
        </p:nvSpPr>
        <p:spPr>
          <a:xfrm>
            <a:off x="390550" y="838975"/>
            <a:ext cx="8428200" cy="465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Onde exatamente um ponto p=(x,y,z) vai aparecer na imagem?</a:t>
            </a:r>
            <a:endParaRPr/>
          </a:p>
          <a:p>
            <a:pPr marL="0" lvl="0" indent="0" algn="l" rtl="0">
              <a:spcBef>
                <a:spcPts val="400"/>
              </a:spcBef>
              <a:spcAft>
                <a:spcPts val="0"/>
              </a:spcAft>
              <a:buClr>
                <a:schemeClr val="dk1"/>
              </a:buClr>
              <a:buSzPts val="2000"/>
              <a:buFont typeface="Verdana"/>
              <a:buNone/>
            </a:pPr>
            <a:r>
              <a:rPr lang="pt-BR"/>
              <a:t>Vamos chamar o ponto na imagem como q=(u,v)</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Perceba a semelhança de triângulos:</a:t>
            </a:r>
            <a:endParaRPr/>
          </a:p>
          <a:p>
            <a:pPr marL="213750" lvl="0" indent="-213750" algn="l" rtl="0">
              <a:spcBef>
                <a:spcPts val="320"/>
              </a:spcBef>
              <a:spcAft>
                <a:spcPts val="0"/>
              </a:spcAft>
              <a:buClr>
                <a:schemeClr val="dk1"/>
              </a:buClr>
              <a:buSzPts val="1600"/>
              <a:buFont typeface="Arial"/>
              <a:buChar char="•"/>
            </a:pPr>
            <a:r>
              <a:rPr lang="pt-BR" sz="1600"/>
              <a:t>Assumindo a câmera ter um tamanho unitário (=1)</a:t>
            </a:r>
            <a:endParaRPr/>
          </a:p>
          <a:p>
            <a:pPr marL="213750" lvl="0" indent="-213750" algn="l" rtl="0">
              <a:spcBef>
                <a:spcPts val="320"/>
              </a:spcBef>
              <a:spcAft>
                <a:spcPts val="0"/>
              </a:spcAft>
              <a:buClr>
                <a:schemeClr val="dk1"/>
              </a:buClr>
              <a:buSzPts val="1600"/>
              <a:buFont typeface="Arial"/>
              <a:buChar char="•"/>
            </a:pPr>
            <a:r>
              <a:rPr lang="pt-BR" sz="1600"/>
              <a:t>Logo v/1 = y/z, assim o deslocamento vertical da imagem (v) é igual a y/z</a:t>
            </a:r>
            <a:endParaRPr sz="1600"/>
          </a:p>
          <a:p>
            <a:pPr marL="213750" lvl="0" indent="-213750" algn="l" rtl="0">
              <a:spcBef>
                <a:spcPts val="320"/>
              </a:spcBef>
              <a:spcAft>
                <a:spcPts val="0"/>
              </a:spcAft>
              <a:buClr>
                <a:schemeClr val="dk1"/>
              </a:buClr>
              <a:buSzPts val="1600"/>
              <a:buFont typeface="Arial"/>
              <a:buChar char="•"/>
            </a:pPr>
            <a:r>
              <a:rPr lang="pt-BR" sz="1600"/>
              <a:t>Da mesma forma na horizontal (u) a coordenada vale x/z</a:t>
            </a:r>
            <a:endParaRPr sz="1600"/>
          </a:p>
        </p:txBody>
      </p:sp>
      <p:pic>
        <p:nvPicPr>
          <p:cNvPr id="383" name="Google Shape;383;p43"/>
          <p:cNvPicPr preferRelativeResize="0"/>
          <p:nvPr/>
        </p:nvPicPr>
        <p:blipFill>
          <a:blip r:embed="rId3">
            <a:alphaModFix/>
          </a:blip>
          <a:stretch>
            <a:fillRect/>
          </a:stretch>
        </p:blipFill>
        <p:spPr>
          <a:xfrm>
            <a:off x="795675" y="1535373"/>
            <a:ext cx="7376701" cy="2553751"/>
          </a:xfrm>
          <a:prstGeom prst="rect">
            <a:avLst/>
          </a:prstGeom>
          <a:noFill/>
          <a:ln>
            <a:noFill/>
          </a:ln>
        </p:spPr>
      </p:pic>
      <p:pic>
        <p:nvPicPr>
          <p:cNvPr id="384" name="Google Shape;384;p43"/>
          <p:cNvPicPr preferRelativeResize="0"/>
          <p:nvPr/>
        </p:nvPicPr>
        <p:blipFill>
          <a:blip r:embed="rId4">
            <a:alphaModFix/>
          </a:blip>
          <a:stretch>
            <a:fillRect/>
          </a:stretch>
        </p:blipFill>
        <p:spPr>
          <a:xfrm>
            <a:off x="732975" y="1535375"/>
            <a:ext cx="7470075" cy="2618925"/>
          </a:xfrm>
          <a:prstGeom prst="rect">
            <a:avLst/>
          </a:prstGeom>
          <a:noFill/>
          <a:ln>
            <a:noFill/>
          </a:ln>
        </p:spPr>
      </p:pic>
      <p:sp>
        <p:nvSpPr>
          <p:cNvPr id="385" name="Google Shape;385;p4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 : Visão Lateral</a:t>
            </a:r>
            <a:endParaRPr/>
          </a:p>
        </p:txBody>
      </p:sp>
      <p:sp>
        <p:nvSpPr>
          <p:cNvPr id="386" name="Google Shape;386;p4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40</a:t>
            </a:fld>
            <a:endParaRPr/>
          </a:p>
        </p:txBody>
      </p:sp>
      <p:sp>
        <p:nvSpPr>
          <p:cNvPr id="387" name="Google Shape;387;p43"/>
          <p:cNvSpPr/>
          <p:nvPr/>
        </p:nvSpPr>
        <p:spPr>
          <a:xfrm rot="-5400000">
            <a:off x="970625" y="2143052"/>
            <a:ext cx="9894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800" b="1" i="0" u="none" strike="noStrike" cap="none">
                <a:solidFill>
                  <a:schemeClr val="dk1"/>
                </a:solidFill>
                <a:latin typeface="Arial"/>
                <a:ea typeface="Arial"/>
                <a:cs typeface="Arial"/>
                <a:sym typeface="Arial"/>
              </a:rPr>
              <a:t>Imagem</a:t>
            </a:r>
            <a:r>
              <a:rPr lang="pt-BR" sz="1600" b="1" i="0" u="none" strike="noStrike" cap="none">
                <a:solidFill>
                  <a:schemeClr val="dk1"/>
                </a:solidFill>
                <a:latin typeface="Arial"/>
                <a:ea typeface="Arial"/>
                <a:cs typeface="Arial"/>
                <a:sym typeface="Arial"/>
              </a:rPr>
              <a:t> </a:t>
            </a:r>
            <a:endParaRPr/>
          </a:p>
        </p:txBody>
      </p:sp>
      <p:sp>
        <p:nvSpPr>
          <p:cNvPr id="388" name="Google Shape;388;p43"/>
          <p:cNvSpPr/>
          <p:nvPr/>
        </p:nvSpPr>
        <p:spPr>
          <a:xfrm>
            <a:off x="6915323" y="3280665"/>
            <a:ext cx="1190100" cy="29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900" b="1" i="0" u="none" strike="noStrike" cap="none">
                <a:solidFill>
                  <a:schemeClr val="dk1"/>
                </a:solidFill>
                <a:highlight>
                  <a:srgbClr val="FFFFFF"/>
                </a:highlight>
                <a:latin typeface="Arial"/>
                <a:ea typeface="Arial"/>
                <a:cs typeface="Arial"/>
                <a:sym typeface="Arial"/>
              </a:rPr>
              <a:t>Objeto 3D   </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84"/>
                                        </p:tgtEl>
                                        <p:attrNameLst>
                                          <p:attrName>style.visibility</p:attrName>
                                        </p:attrNameLst>
                                      </p:cBhvr>
                                      <p:to>
                                        <p:strVal val="visible"/>
                                      </p:to>
                                    </p:set>
                                    <p:animEffect transition="in" filter="fade">
                                      <p:cBhvr>
                                        <p:cTn id="7" dur="1000"/>
                                        <p:tgtEl>
                                          <p:spTgt spid="3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44"/>
          <p:cNvSpPr txBox="1">
            <a:spLocks noGrp="1"/>
          </p:cNvSpPr>
          <p:nvPr>
            <p:ph type="body" idx="1"/>
          </p:nvPr>
        </p:nvSpPr>
        <p:spPr>
          <a:xfrm>
            <a:off x="390550" y="838975"/>
            <a:ext cx="8428200" cy="46575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O ponto p=(x,y,z) projetado em q=(u,v)</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endParaRPr/>
          </a:p>
          <a:p>
            <a:pPr marL="213749" lvl="0" indent="-213749" algn="l" rtl="0">
              <a:spcBef>
                <a:spcPts val="320"/>
              </a:spcBef>
              <a:spcAft>
                <a:spcPts val="0"/>
              </a:spcAft>
              <a:buClr>
                <a:schemeClr val="dk1"/>
              </a:buClr>
              <a:buSzPts val="1600"/>
              <a:buFont typeface="Arial"/>
              <a:buChar char="•"/>
            </a:pPr>
            <a:r>
              <a:rPr lang="pt-BR" sz="1600"/>
              <a:t>Deslocamento vertical da imagem (v) é igual a y/z</a:t>
            </a:r>
            <a:endParaRPr sz="1600"/>
          </a:p>
          <a:p>
            <a:pPr marL="213749" lvl="0" indent="-213749" algn="l" rtl="0">
              <a:spcBef>
                <a:spcPts val="320"/>
              </a:spcBef>
              <a:spcAft>
                <a:spcPts val="0"/>
              </a:spcAft>
              <a:buClr>
                <a:schemeClr val="dk1"/>
              </a:buClr>
              <a:buSzPts val="1600"/>
              <a:buFont typeface="Arial"/>
              <a:buChar char="•"/>
            </a:pPr>
            <a:r>
              <a:rPr lang="pt-BR" sz="1600"/>
              <a:t>Deslocamento horizontal (u) é igual a x/z</a:t>
            </a:r>
            <a:endParaRPr sz="1600"/>
          </a:p>
        </p:txBody>
      </p:sp>
      <p:pic>
        <p:nvPicPr>
          <p:cNvPr id="395" name="Google Shape;395;p44"/>
          <p:cNvPicPr preferRelativeResize="0"/>
          <p:nvPr/>
        </p:nvPicPr>
        <p:blipFill>
          <a:blip r:embed="rId3">
            <a:alphaModFix/>
          </a:blip>
          <a:stretch>
            <a:fillRect/>
          </a:stretch>
        </p:blipFill>
        <p:spPr>
          <a:xfrm>
            <a:off x="585500" y="1069750"/>
            <a:ext cx="7376302" cy="3835800"/>
          </a:xfrm>
          <a:prstGeom prst="rect">
            <a:avLst/>
          </a:prstGeom>
          <a:noFill/>
          <a:ln>
            <a:noFill/>
          </a:ln>
        </p:spPr>
      </p:pic>
      <p:sp>
        <p:nvSpPr>
          <p:cNvPr id="396" name="Google Shape;396;p4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Projeção Perspectiva : Visão 3D</a:t>
            </a:r>
            <a:endParaRPr/>
          </a:p>
        </p:txBody>
      </p:sp>
      <p:sp>
        <p:nvSpPr>
          <p:cNvPr id="397" name="Google Shape;397;p44"/>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41</a:t>
            </a:fld>
            <a:endParaRPr/>
          </a:p>
        </p:txBody>
      </p:sp>
      <p:sp>
        <p:nvSpPr>
          <p:cNvPr id="398" name="Google Shape;398;p44"/>
          <p:cNvSpPr/>
          <p:nvPr/>
        </p:nvSpPr>
        <p:spPr>
          <a:xfrm>
            <a:off x="902775" y="3151952"/>
            <a:ext cx="989400" cy="2769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800" b="1" i="0" u="none" strike="noStrike" cap="none">
                <a:solidFill>
                  <a:schemeClr val="dk1"/>
                </a:solidFill>
                <a:latin typeface="Arial"/>
                <a:ea typeface="Arial"/>
                <a:cs typeface="Arial"/>
                <a:sym typeface="Arial"/>
              </a:rPr>
              <a:t>Imagem</a:t>
            </a:r>
            <a:r>
              <a:rPr lang="pt-BR" sz="1600" b="1" i="0" u="none" strike="noStrike" cap="none">
                <a:solidFill>
                  <a:schemeClr val="dk1"/>
                </a:solidFill>
                <a:latin typeface="Arial"/>
                <a:ea typeface="Arial"/>
                <a:cs typeface="Arial"/>
                <a:sym typeface="Arial"/>
              </a:rPr>
              <a:t> </a:t>
            </a:r>
            <a:endParaRPr/>
          </a:p>
        </p:txBody>
      </p:sp>
      <p:sp>
        <p:nvSpPr>
          <p:cNvPr id="399" name="Google Shape;399;p44"/>
          <p:cNvSpPr/>
          <p:nvPr/>
        </p:nvSpPr>
        <p:spPr>
          <a:xfrm>
            <a:off x="6515723" y="3021465"/>
            <a:ext cx="1190100" cy="292500"/>
          </a:xfrm>
          <a:prstGeom prst="rect">
            <a:avLst/>
          </a:prstGeom>
          <a:noFill/>
          <a:ln>
            <a:noFill/>
          </a:ln>
        </p:spPr>
        <p:txBody>
          <a:bodyPr spcFirstLastPara="1" wrap="square" lIns="0" tIns="0" rIns="0" bIns="0" anchor="t" anchorCtr="0">
            <a:noAutofit/>
          </a:bodyPr>
          <a:lstStyle/>
          <a:p>
            <a:pPr marL="0" marR="0" lvl="0" indent="0" algn="ctr" rtl="0">
              <a:spcBef>
                <a:spcPts val="0"/>
              </a:spcBef>
              <a:spcAft>
                <a:spcPts val="0"/>
              </a:spcAft>
              <a:buNone/>
            </a:pPr>
            <a:r>
              <a:rPr lang="pt-BR" sz="1900" b="1" i="0" u="none" strike="noStrike" cap="none">
                <a:solidFill>
                  <a:schemeClr val="dk1"/>
                </a:solidFill>
                <a:highlight>
                  <a:srgbClr val="FFFFFF"/>
                </a:highlight>
                <a:latin typeface="Arial"/>
                <a:ea typeface="Arial"/>
                <a:cs typeface="Arial"/>
                <a:sym typeface="Arial"/>
              </a:rPr>
              <a:t>Objeto 3D   </a:t>
            </a:r>
            <a:endParaRPr/>
          </a:p>
        </p:txBody>
      </p:sp>
      <p:cxnSp>
        <p:nvCxnSpPr>
          <p:cNvPr id="400" name="Google Shape;400;p44"/>
          <p:cNvCxnSpPr/>
          <p:nvPr/>
        </p:nvCxnSpPr>
        <p:spPr>
          <a:xfrm rot="10800000" flipH="1">
            <a:off x="2405100" y="3428850"/>
            <a:ext cx="15000" cy="429000"/>
          </a:xfrm>
          <a:prstGeom prst="straightConnector1">
            <a:avLst/>
          </a:prstGeom>
          <a:noFill/>
          <a:ln w="19050" cap="flat" cmpd="sng">
            <a:solidFill>
              <a:schemeClr val="dk1"/>
            </a:solidFill>
            <a:prstDash val="solid"/>
            <a:round/>
            <a:headEnd type="none" w="med" len="med"/>
            <a:tailEnd type="triangle" w="med" len="med"/>
          </a:ln>
        </p:spPr>
      </p:cxnSp>
      <p:sp>
        <p:nvSpPr>
          <p:cNvPr id="401" name="Google Shape;401;p44"/>
          <p:cNvSpPr txBox="1"/>
          <p:nvPr/>
        </p:nvSpPr>
        <p:spPr>
          <a:xfrm>
            <a:off x="2327386" y="3792380"/>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u</a:t>
            </a:r>
            <a:endParaRPr sz="1700" b="1"/>
          </a:p>
        </p:txBody>
      </p:sp>
      <p:cxnSp>
        <p:nvCxnSpPr>
          <p:cNvPr id="402" name="Google Shape;402;p44"/>
          <p:cNvCxnSpPr/>
          <p:nvPr/>
        </p:nvCxnSpPr>
        <p:spPr>
          <a:xfrm>
            <a:off x="2397575" y="3860275"/>
            <a:ext cx="286500" cy="165900"/>
          </a:xfrm>
          <a:prstGeom prst="straightConnector1">
            <a:avLst/>
          </a:prstGeom>
          <a:noFill/>
          <a:ln w="19050" cap="flat" cmpd="sng">
            <a:solidFill>
              <a:schemeClr val="dk1"/>
            </a:solidFill>
            <a:prstDash val="solid"/>
            <a:round/>
            <a:headEnd type="none" w="med" len="med"/>
            <a:tailEnd type="triangle" w="med" len="med"/>
          </a:ln>
        </p:spPr>
      </p:cxnSp>
      <p:sp>
        <p:nvSpPr>
          <p:cNvPr id="403" name="Google Shape;403;p44"/>
          <p:cNvSpPr txBox="1"/>
          <p:nvPr/>
        </p:nvSpPr>
        <p:spPr>
          <a:xfrm>
            <a:off x="2163127" y="342015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v</a:t>
            </a:r>
            <a:endParaRPr sz="1700" b="1"/>
          </a:p>
        </p:txBody>
      </p:sp>
      <p:sp>
        <p:nvSpPr>
          <p:cNvPr id="404" name="Google Shape;404;p44"/>
          <p:cNvSpPr txBox="1"/>
          <p:nvPr/>
        </p:nvSpPr>
        <p:spPr>
          <a:xfrm>
            <a:off x="5912702" y="144320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p</a:t>
            </a:r>
            <a:endParaRPr sz="1700" b="1"/>
          </a:p>
        </p:txBody>
      </p:sp>
      <p:sp>
        <p:nvSpPr>
          <p:cNvPr id="405" name="Google Shape;405;p44"/>
          <p:cNvSpPr/>
          <p:nvPr/>
        </p:nvSpPr>
        <p:spPr>
          <a:xfrm>
            <a:off x="5669760" y="1274185"/>
            <a:ext cx="128100" cy="1206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44"/>
          <p:cNvSpPr/>
          <p:nvPr/>
        </p:nvSpPr>
        <p:spPr>
          <a:xfrm>
            <a:off x="2419385" y="4344410"/>
            <a:ext cx="128100" cy="120600"/>
          </a:xfrm>
          <a:prstGeom prst="ellipse">
            <a:avLst/>
          </a:prstGeom>
          <a:solidFill>
            <a:srgbClr val="FF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44"/>
          <p:cNvSpPr txBox="1"/>
          <p:nvPr/>
        </p:nvSpPr>
        <p:spPr>
          <a:xfrm>
            <a:off x="1926302" y="4276555"/>
            <a:ext cx="381600" cy="44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700" b="1">
                <a:solidFill>
                  <a:schemeClr val="dk1"/>
                </a:solidFill>
              </a:rPr>
              <a:t>q</a:t>
            </a:r>
            <a:endParaRPr sz="1700" b="1"/>
          </a:p>
        </p:txBody>
      </p:sp>
      <p:cxnSp>
        <p:nvCxnSpPr>
          <p:cNvPr id="408" name="Google Shape;408;p44"/>
          <p:cNvCxnSpPr>
            <a:stCxn id="404" idx="1"/>
            <a:endCxn id="405" idx="4"/>
          </p:cNvCxnSpPr>
          <p:nvPr/>
        </p:nvCxnSpPr>
        <p:spPr>
          <a:xfrm rot="10800000">
            <a:off x="5733902" y="1394905"/>
            <a:ext cx="178800" cy="271500"/>
          </a:xfrm>
          <a:prstGeom prst="curvedConnector2">
            <a:avLst/>
          </a:prstGeom>
          <a:noFill/>
          <a:ln w="9525" cap="flat" cmpd="sng">
            <a:solidFill>
              <a:schemeClr val="dk1"/>
            </a:solidFill>
            <a:prstDash val="solid"/>
            <a:round/>
            <a:headEnd type="none" w="med" len="med"/>
            <a:tailEnd type="stealth" w="med" len="med"/>
          </a:ln>
        </p:spPr>
      </p:cxnSp>
      <p:cxnSp>
        <p:nvCxnSpPr>
          <p:cNvPr id="409" name="Google Shape;409;p44"/>
          <p:cNvCxnSpPr/>
          <p:nvPr/>
        </p:nvCxnSpPr>
        <p:spPr>
          <a:xfrm rot="10800000" flipH="1">
            <a:off x="2171400" y="4403075"/>
            <a:ext cx="248700" cy="105600"/>
          </a:xfrm>
          <a:prstGeom prst="curvedConnector3">
            <a:avLst>
              <a:gd name="adj1" fmla="val 50000"/>
            </a:avLst>
          </a:prstGeom>
          <a:noFill/>
          <a:ln w="9525" cap="flat" cmpd="sng">
            <a:solidFill>
              <a:schemeClr val="dk1"/>
            </a:solidFill>
            <a:prstDash val="solid"/>
            <a:round/>
            <a:headEnd type="none" w="med" len="med"/>
            <a:tailEnd type="stealth" w="med" len="med"/>
          </a:ln>
        </p:spPr>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4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Atividade: Resultado Esperado</a:t>
            </a:r>
            <a:endParaRPr/>
          </a:p>
        </p:txBody>
      </p:sp>
      <p:sp>
        <p:nvSpPr>
          <p:cNvPr id="416" name="Google Shape;416;p45"/>
          <p:cNvSpPr txBox="1">
            <a:spLocks noGrp="1"/>
          </p:cNvSpPr>
          <p:nvPr>
            <p:ph type="body" idx="1"/>
          </p:nvPr>
        </p:nvSpPr>
        <p:spPr>
          <a:xfrm>
            <a:off x="5051525" y="1364675"/>
            <a:ext cx="3767400" cy="3857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Coordenadas:</a:t>
            </a:r>
            <a:endParaRPr/>
          </a:p>
          <a:p>
            <a:pPr marL="360000" lvl="0" indent="0" algn="l" rtl="0">
              <a:spcBef>
                <a:spcPts val="320"/>
              </a:spcBef>
              <a:spcAft>
                <a:spcPts val="0"/>
              </a:spcAft>
              <a:buClr>
                <a:schemeClr val="dk1"/>
              </a:buClr>
              <a:buSzPts val="1600"/>
              <a:buFont typeface="Verdana"/>
              <a:buNone/>
            </a:pPr>
            <a:r>
              <a:rPr lang="pt-BR" sz="1900"/>
              <a:t>A': (1/2, 1/4)</a:t>
            </a:r>
            <a:endParaRPr sz="1900"/>
          </a:p>
          <a:p>
            <a:pPr marL="360000" lvl="0" indent="0" algn="l" rtl="0">
              <a:spcBef>
                <a:spcPts val="320"/>
              </a:spcBef>
              <a:spcAft>
                <a:spcPts val="0"/>
              </a:spcAft>
              <a:buClr>
                <a:schemeClr val="dk1"/>
              </a:buClr>
              <a:buSzPts val="1600"/>
              <a:buFont typeface="Verdana"/>
              <a:buNone/>
            </a:pPr>
            <a:r>
              <a:rPr lang="pt-BR" sz="1900"/>
              <a:t>B': (1/3, 1/6)</a:t>
            </a:r>
            <a:endParaRPr sz="1900"/>
          </a:p>
          <a:p>
            <a:pPr marL="360000" lvl="0" indent="0" algn="l" rtl="0">
              <a:spcBef>
                <a:spcPts val="320"/>
              </a:spcBef>
              <a:spcAft>
                <a:spcPts val="0"/>
              </a:spcAft>
              <a:buClr>
                <a:schemeClr val="dk1"/>
              </a:buClr>
              <a:buSzPts val="1600"/>
              <a:buFont typeface="Verdana"/>
              <a:buNone/>
            </a:pPr>
            <a:r>
              <a:rPr lang="pt-BR" sz="1900"/>
              <a:t>C': (2/3, 1/6)</a:t>
            </a:r>
            <a:endParaRPr sz="1900"/>
          </a:p>
          <a:p>
            <a:pPr marL="360000" lvl="0" indent="0" algn="l" rtl="0">
              <a:spcBef>
                <a:spcPts val="320"/>
              </a:spcBef>
              <a:spcAft>
                <a:spcPts val="0"/>
              </a:spcAft>
              <a:buClr>
                <a:schemeClr val="dk1"/>
              </a:buClr>
              <a:buSzPts val="1600"/>
              <a:buFont typeface="Verdana"/>
              <a:buNone/>
            </a:pPr>
            <a:r>
              <a:rPr lang="pt-BR" sz="1900"/>
              <a:t>D': (   1, 1/4)</a:t>
            </a:r>
            <a:endParaRPr sz="1900"/>
          </a:p>
          <a:p>
            <a:pPr marL="360000" lvl="0" indent="0" algn="l" rtl="0">
              <a:spcBef>
                <a:spcPts val="320"/>
              </a:spcBef>
              <a:spcAft>
                <a:spcPts val="0"/>
              </a:spcAft>
              <a:buClr>
                <a:schemeClr val="dk1"/>
              </a:buClr>
              <a:buSzPts val="1600"/>
              <a:buFont typeface="Verdana"/>
              <a:buNone/>
            </a:pPr>
            <a:r>
              <a:rPr lang="pt-BR" sz="1900"/>
              <a:t>E': (1/2, 3/4)</a:t>
            </a:r>
            <a:endParaRPr sz="1900"/>
          </a:p>
          <a:p>
            <a:pPr marL="360000" lvl="0" indent="0" algn="l" rtl="0">
              <a:spcBef>
                <a:spcPts val="320"/>
              </a:spcBef>
              <a:spcAft>
                <a:spcPts val="0"/>
              </a:spcAft>
              <a:buClr>
                <a:schemeClr val="dk1"/>
              </a:buClr>
              <a:buSzPts val="1600"/>
              <a:buFont typeface="Verdana"/>
              <a:buNone/>
            </a:pPr>
            <a:r>
              <a:rPr lang="pt-BR" sz="1900"/>
              <a:t>F': (1/3, 1/2)</a:t>
            </a:r>
            <a:endParaRPr sz="1900"/>
          </a:p>
          <a:p>
            <a:pPr marL="360000" lvl="0" indent="0" algn="l" rtl="0">
              <a:spcBef>
                <a:spcPts val="320"/>
              </a:spcBef>
              <a:spcAft>
                <a:spcPts val="0"/>
              </a:spcAft>
              <a:buClr>
                <a:schemeClr val="dk1"/>
              </a:buClr>
              <a:buSzPts val="1600"/>
              <a:buFont typeface="Verdana"/>
              <a:buNone/>
            </a:pPr>
            <a:r>
              <a:rPr lang="pt-BR" sz="1900"/>
              <a:t>G': (2/3, 1/2)</a:t>
            </a:r>
            <a:endParaRPr sz="1900"/>
          </a:p>
          <a:p>
            <a:pPr marL="360000" lvl="0" indent="0" algn="l" rtl="0">
              <a:spcBef>
                <a:spcPts val="320"/>
              </a:spcBef>
              <a:spcAft>
                <a:spcPts val="0"/>
              </a:spcAft>
              <a:buClr>
                <a:schemeClr val="dk1"/>
              </a:buClr>
              <a:buSzPts val="1600"/>
              <a:buFont typeface="Verdana"/>
              <a:buNone/>
            </a:pPr>
            <a:r>
              <a:rPr lang="pt-BR" sz="1900"/>
              <a:t>H': (   1, 3/4)</a:t>
            </a:r>
            <a:endParaRPr/>
          </a:p>
        </p:txBody>
      </p:sp>
      <p:sp>
        <p:nvSpPr>
          <p:cNvPr id="417" name="Google Shape;417;p4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42</a:t>
            </a:fld>
            <a:endParaRPr/>
          </a:p>
        </p:txBody>
      </p:sp>
      <p:pic>
        <p:nvPicPr>
          <p:cNvPr id="418" name="Google Shape;418;p45" descr="Gráfico, Gráfico de linhas&#10;&#10;Descrição gerada automaticamente"/>
          <p:cNvPicPr preferRelativeResize="0"/>
          <p:nvPr/>
        </p:nvPicPr>
        <p:blipFill>
          <a:blip r:embed="rId3">
            <a:alphaModFix/>
          </a:blip>
          <a:stretch>
            <a:fillRect/>
          </a:stretch>
        </p:blipFill>
        <p:spPr>
          <a:xfrm>
            <a:off x="762500" y="1496125"/>
            <a:ext cx="3881523" cy="31160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4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Mas como se desenha linhas no computador?</a:t>
            </a:r>
            <a:endParaRPr/>
          </a:p>
        </p:txBody>
      </p:sp>
      <p:sp>
        <p:nvSpPr>
          <p:cNvPr id="425" name="Google Shape;425;p4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43</a:t>
            </a:fld>
            <a:endParaRPr/>
          </a:p>
        </p:txBody>
      </p:sp>
      <p:pic>
        <p:nvPicPr>
          <p:cNvPr id="426" name="Google Shape;426;p46"/>
          <p:cNvPicPr preferRelativeResize="0"/>
          <p:nvPr/>
        </p:nvPicPr>
        <p:blipFill rotWithShape="1">
          <a:blip r:embed="rId3">
            <a:alphaModFix/>
          </a:blip>
          <a:srcRect/>
          <a:stretch/>
        </p:blipFill>
        <p:spPr>
          <a:xfrm>
            <a:off x="1356900" y="3390877"/>
            <a:ext cx="2131450" cy="2131450"/>
          </a:xfrm>
          <a:prstGeom prst="rect">
            <a:avLst/>
          </a:prstGeom>
          <a:noFill/>
          <a:ln>
            <a:noFill/>
          </a:ln>
        </p:spPr>
      </p:pic>
      <p:pic>
        <p:nvPicPr>
          <p:cNvPr id="427" name="Google Shape;427;p46"/>
          <p:cNvPicPr preferRelativeResize="0"/>
          <p:nvPr/>
        </p:nvPicPr>
        <p:blipFill rotWithShape="1">
          <a:blip r:embed="rId4">
            <a:alphaModFix/>
          </a:blip>
          <a:srcRect/>
          <a:stretch/>
        </p:blipFill>
        <p:spPr>
          <a:xfrm>
            <a:off x="4572001" y="3733747"/>
            <a:ext cx="1403176" cy="1659924"/>
          </a:xfrm>
          <a:prstGeom prst="rect">
            <a:avLst/>
          </a:prstGeom>
          <a:noFill/>
          <a:ln>
            <a:noFill/>
          </a:ln>
        </p:spPr>
      </p:pic>
      <p:pic>
        <p:nvPicPr>
          <p:cNvPr id="428" name="Google Shape;428;p46"/>
          <p:cNvPicPr preferRelativeResize="0"/>
          <p:nvPr/>
        </p:nvPicPr>
        <p:blipFill rotWithShape="1">
          <a:blip r:embed="rId5">
            <a:alphaModFix/>
          </a:blip>
          <a:srcRect l="37597" t="8353" r="36357" b="7359"/>
          <a:stretch/>
        </p:blipFill>
        <p:spPr>
          <a:xfrm>
            <a:off x="6760500" y="3846023"/>
            <a:ext cx="608956" cy="1435395"/>
          </a:xfrm>
          <a:prstGeom prst="rect">
            <a:avLst/>
          </a:prstGeom>
          <a:noFill/>
          <a:ln>
            <a:noFill/>
          </a:ln>
        </p:spPr>
      </p:pic>
      <p:pic>
        <p:nvPicPr>
          <p:cNvPr id="429" name="Google Shape;429;p46"/>
          <p:cNvPicPr preferRelativeResize="0"/>
          <p:nvPr/>
        </p:nvPicPr>
        <p:blipFill rotWithShape="1">
          <a:blip r:embed="rId6">
            <a:alphaModFix/>
          </a:blip>
          <a:srcRect/>
          <a:stretch/>
        </p:blipFill>
        <p:spPr>
          <a:xfrm>
            <a:off x="1261328" y="982003"/>
            <a:ext cx="6142526" cy="23994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33"/>
        <p:cNvGrpSpPr/>
        <p:nvPr/>
      </p:nvGrpSpPr>
      <p:grpSpPr>
        <a:xfrm>
          <a:off x="0" y="0"/>
          <a:ext cx="0" cy="0"/>
          <a:chOff x="0" y="0"/>
          <a:chExt cx="0" cy="0"/>
        </a:xfrm>
      </p:grpSpPr>
      <p:sp>
        <p:nvSpPr>
          <p:cNvPr id="434" name="Google Shape;434;p4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Funcionamento dos Displays</a:t>
            </a:r>
            <a:endParaRPr/>
          </a:p>
        </p:txBody>
      </p:sp>
      <p:sp>
        <p:nvSpPr>
          <p:cNvPr id="435" name="Google Shape;435;p4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44</a:t>
            </a:fld>
            <a:endParaRPr/>
          </a:p>
        </p:txBody>
      </p:sp>
      <p:pic>
        <p:nvPicPr>
          <p:cNvPr id="436" name="Google Shape;436;p47"/>
          <p:cNvPicPr preferRelativeResize="0"/>
          <p:nvPr/>
        </p:nvPicPr>
        <p:blipFill rotWithShape="1">
          <a:blip r:embed="rId3">
            <a:alphaModFix/>
          </a:blip>
          <a:srcRect/>
          <a:stretch/>
        </p:blipFill>
        <p:spPr>
          <a:xfrm>
            <a:off x="977612" y="802251"/>
            <a:ext cx="7188775" cy="4110499"/>
          </a:xfrm>
          <a:prstGeom prst="rect">
            <a:avLst/>
          </a:prstGeom>
          <a:noFill/>
          <a:ln>
            <a:noFill/>
          </a:ln>
        </p:spPr>
      </p:pic>
      <p:grpSp>
        <p:nvGrpSpPr>
          <p:cNvPr id="437" name="Google Shape;437;p47"/>
          <p:cNvGrpSpPr/>
          <p:nvPr/>
        </p:nvGrpSpPr>
        <p:grpSpPr>
          <a:xfrm>
            <a:off x="3949838" y="4498325"/>
            <a:ext cx="1337888" cy="987225"/>
            <a:chOff x="3949838" y="4498325"/>
            <a:chExt cx="1337888" cy="987225"/>
          </a:xfrm>
        </p:grpSpPr>
        <p:sp>
          <p:nvSpPr>
            <p:cNvPr id="438" name="Google Shape;438;p47"/>
            <p:cNvSpPr/>
            <p:nvPr/>
          </p:nvSpPr>
          <p:spPr>
            <a:xfrm>
              <a:off x="5157525" y="4498325"/>
              <a:ext cx="130200" cy="139500"/>
            </a:xfrm>
            <a:prstGeom prst="rect">
              <a:avLst/>
            </a:prstGeom>
            <a:no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47"/>
            <p:cNvSpPr txBox="1"/>
            <p:nvPr/>
          </p:nvSpPr>
          <p:spPr>
            <a:xfrm>
              <a:off x="3949838" y="5085350"/>
              <a:ext cx="696900" cy="4002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pt-BR">
                  <a:solidFill>
                    <a:schemeClr val="dk1"/>
                  </a:solidFill>
                </a:rPr>
                <a:t>pixel</a:t>
              </a:r>
              <a:endParaRPr sz="1600"/>
            </a:p>
          </p:txBody>
        </p:sp>
        <p:cxnSp>
          <p:nvCxnSpPr>
            <p:cNvPr id="440" name="Google Shape;440;p47"/>
            <p:cNvCxnSpPr>
              <a:stCxn id="439" idx="3"/>
              <a:endCxn id="438" idx="2"/>
            </p:cNvCxnSpPr>
            <p:nvPr/>
          </p:nvCxnSpPr>
          <p:spPr>
            <a:xfrm rot="10800000" flipH="1">
              <a:off x="4646738" y="4637750"/>
              <a:ext cx="576000" cy="647700"/>
            </a:xfrm>
            <a:prstGeom prst="curvedConnector2">
              <a:avLst/>
            </a:prstGeom>
            <a:noFill/>
            <a:ln w="9525" cap="flat" cmpd="sng">
              <a:solidFill>
                <a:schemeClr val="dk1"/>
              </a:solidFill>
              <a:prstDash val="solid"/>
              <a:round/>
              <a:headEnd type="none" w="med" len="med"/>
              <a:tailEnd type="stealth" w="med" len="med"/>
            </a:ln>
          </p:spPr>
        </p:cxn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4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Funcionamento dos Displays</a:t>
            </a:r>
            <a:endParaRPr/>
          </a:p>
        </p:txBody>
      </p:sp>
      <p:sp>
        <p:nvSpPr>
          <p:cNvPr id="446" name="Google Shape;446;p4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45</a:t>
            </a:fld>
            <a:endParaRPr/>
          </a:p>
        </p:txBody>
      </p:sp>
      <p:pic>
        <p:nvPicPr>
          <p:cNvPr id="447" name="Google Shape;447;p48"/>
          <p:cNvPicPr preferRelativeResize="0"/>
          <p:nvPr/>
        </p:nvPicPr>
        <p:blipFill rotWithShape="1">
          <a:blip r:embed="rId3">
            <a:alphaModFix/>
          </a:blip>
          <a:srcRect t="33958" r="55900"/>
          <a:stretch/>
        </p:blipFill>
        <p:spPr>
          <a:xfrm>
            <a:off x="1750775" y="1608350"/>
            <a:ext cx="2003926" cy="2789700"/>
          </a:xfrm>
          <a:prstGeom prst="rect">
            <a:avLst/>
          </a:prstGeom>
          <a:noFill/>
          <a:ln>
            <a:noFill/>
          </a:ln>
        </p:spPr>
      </p:pic>
      <p:sp>
        <p:nvSpPr>
          <p:cNvPr id="448" name="Google Shape;448;p48"/>
          <p:cNvSpPr txBox="1"/>
          <p:nvPr/>
        </p:nvSpPr>
        <p:spPr>
          <a:xfrm>
            <a:off x="1750775" y="4398050"/>
            <a:ext cx="2004000" cy="492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2000" b="1">
                <a:solidFill>
                  <a:srgbClr val="1A1A1B"/>
                </a:solidFill>
                <a:highlight>
                  <a:srgbClr val="FFFFFF"/>
                </a:highlight>
              </a:rPr>
              <a:t>iPhone X</a:t>
            </a:r>
            <a:endParaRPr sz="2000" b="1"/>
          </a:p>
        </p:txBody>
      </p:sp>
      <p:pic>
        <p:nvPicPr>
          <p:cNvPr id="449" name="Google Shape;449;p48"/>
          <p:cNvPicPr preferRelativeResize="0"/>
          <p:nvPr/>
        </p:nvPicPr>
        <p:blipFill>
          <a:blip r:embed="rId4">
            <a:alphaModFix/>
          </a:blip>
          <a:stretch>
            <a:fillRect/>
          </a:stretch>
        </p:blipFill>
        <p:spPr>
          <a:xfrm>
            <a:off x="4834550" y="1608350"/>
            <a:ext cx="2107867" cy="2789701"/>
          </a:xfrm>
          <a:prstGeom prst="rect">
            <a:avLst/>
          </a:prstGeom>
          <a:noFill/>
          <a:ln>
            <a:noFill/>
          </a:ln>
        </p:spPr>
      </p:pic>
      <p:sp>
        <p:nvSpPr>
          <p:cNvPr id="450" name="Google Shape;450;p48"/>
          <p:cNvSpPr txBox="1"/>
          <p:nvPr/>
        </p:nvSpPr>
        <p:spPr>
          <a:xfrm>
            <a:off x="4834550" y="4398050"/>
            <a:ext cx="2107800" cy="492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pt-BR" sz="2000" b="1">
                <a:solidFill>
                  <a:schemeClr val="dk1"/>
                </a:solidFill>
                <a:highlight>
                  <a:srgbClr val="F9F9F9"/>
                </a:highlight>
              </a:rPr>
              <a:t>iPhone 8</a:t>
            </a:r>
            <a:endParaRPr sz="2000" b="1">
              <a:solidFill>
                <a:schemeClr val="dk1"/>
              </a:solidFill>
              <a:highlight>
                <a:srgbClr val="F9F9F9"/>
              </a:high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4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Como as imagens são representadas</a:t>
            </a:r>
            <a:endParaRPr/>
          </a:p>
        </p:txBody>
      </p:sp>
      <p:sp>
        <p:nvSpPr>
          <p:cNvPr id="456" name="Google Shape;456;p4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As imagens são representadas com um grid 2D de pixels (</a:t>
            </a:r>
            <a:r>
              <a:rPr lang="pt-BR" b="1"/>
              <a:t>pi</a:t>
            </a:r>
            <a:r>
              <a:rPr lang="pt-BR"/>
              <a:t>cture </a:t>
            </a:r>
            <a:r>
              <a:rPr lang="pt-BR" b="1"/>
              <a:t>x el</a:t>
            </a:r>
            <a:r>
              <a:rPr lang="pt-BR"/>
              <a:t>ement). Cada pixel possui uma cor e brilho.</a:t>
            </a:r>
            <a:endParaRPr/>
          </a:p>
        </p:txBody>
      </p:sp>
      <p:sp>
        <p:nvSpPr>
          <p:cNvPr id="457" name="Google Shape;457;p49"/>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46</a:t>
            </a:fld>
            <a:endParaRPr/>
          </a:p>
        </p:txBody>
      </p:sp>
      <p:pic>
        <p:nvPicPr>
          <p:cNvPr id="458" name="Google Shape;458;p49"/>
          <p:cNvPicPr preferRelativeResize="0"/>
          <p:nvPr/>
        </p:nvPicPr>
        <p:blipFill rotWithShape="1">
          <a:blip r:embed="rId3">
            <a:alphaModFix/>
          </a:blip>
          <a:srcRect/>
          <a:stretch/>
        </p:blipFill>
        <p:spPr>
          <a:xfrm>
            <a:off x="1018144" y="1863064"/>
            <a:ext cx="6560288" cy="331619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62"/>
        <p:cNvGrpSpPr/>
        <p:nvPr/>
      </p:nvGrpSpPr>
      <p:grpSpPr>
        <a:xfrm>
          <a:off x="0" y="0"/>
          <a:ext cx="0" cy="0"/>
          <a:chOff x="0" y="0"/>
          <a:chExt cx="0" cy="0"/>
        </a:xfrm>
      </p:grpSpPr>
      <p:sp>
        <p:nvSpPr>
          <p:cNvPr id="463" name="Google Shape;463;p5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Frame Buffer</a:t>
            </a:r>
            <a:endParaRPr/>
          </a:p>
        </p:txBody>
      </p:sp>
      <p:sp>
        <p:nvSpPr>
          <p:cNvPr id="464" name="Google Shape;464;p5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Memória (usualmente na placa gráfica) que armazena esse grid de pixels para depois ser enviado para o display.</a:t>
            </a:r>
            <a:endParaRPr/>
          </a:p>
        </p:txBody>
      </p:sp>
      <p:sp>
        <p:nvSpPr>
          <p:cNvPr id="465" name="Google Shape;465;p5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47</a:t>
            </a:fld>
            <a:endParaRPr/>
          </a:p>
        </p:txBody>
      </p:sp>
      <p:pic>
        <p:nvPicPr>
          <p:cNvPr id="466" name="Google Shape;466;p50" descr="A screenshot of a video game&#10;&#10;Description automatically generated with medium confidence"/>
          <p:cNvPicPr preferRelativeResize="0"/>
          <p:nvPr/>
        </p:nvPicPr>
        <p:blipFill rotWithShape="1">
          <a:blip r:embed="rId3">
            <a:alphaModFix/>
          </a:blip>
          <a:srcRect/>
          <a:stretch/>
        </p:blipFill>
        <p:spPr>
          <a:xfrm>
            <a:off x="2224839" y="1620861"/>
            <a:ext cx="5282865" cy="3714283"/>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70"/>
        <p:cNvGrpSpPr/>
        <p:nvPr/>
      </p:nvGrpSpPr>
      <p:grpSpPr>
        <a:xfrm>
          <a:off x="0" y="0"/>
          <a:ext cx="0" cy="0"/>
          <a:chOff x="0" y="0"/>
          <a:chExt cx="0" cy="0"/>
        </a:xfrm>
      </p:grpSpPr>
      <p:graphicFrame>
        <p:nvGraphicFramePr>
          <p:cNvPr id="471" name="Google Shape;471;p51"/>
          <p:cNvGraphicFramePr/>
          <p:nvPr/>
        </p:nvGraphicFramePr>
        <p:xfrm>
          <a:off x="1064917" y="1898026"/>
          <a:ext cx="6466750" cy="3246250"/>
        </p:xfrm>
        <a:graphic>
          <a:graphicData uri="http://schemas.openxmlformats.org/drawingml/2006/table">
            <a:tbl>
              <a:tblPr>
                <a:noFill/>
                <a:tableStyleId>{EDE9B4C5-98F4-41BC-A693-AB40C68005EB}</a:tableStyleId>
              </a:tblPr>
              <a:tblGrid>
                <a:gridCol w="646675">
                  <a:extLst>
                    <a:ext uri="{9D8B030D-6E8A-4147-A177-3AD203B41FA5}">
                      <a16:colId xmlns:a16="http://schemas.microsoft.com/office/drawing/2014/main" val="20000"/>
                    </a:ext>
                  </a:extLst>
                </a:gridCol>
                <a:gridCol w="646675">
                  <a:extLst>
                    <a:ext uri="{9D8B030D-6E8A-4147-A177-3AD203B41FA5}">
                      <a16:colId xmlns:a16="http://schemas.microsoft.com/office/drawing/2014/main" val="20001"/>
                    </a:ext>
                  </a:extLst>
                </a:gridCol>
                <a:gridCol w="646675">
                  <a:extLst>
                    <a:ext uri="{9D8B030D-6E8A-4147-A177-3AD203B41FA5}">
                      <a16:colId xmlns:a16="http://schemas.microsoft.com/office/drawing/2014/main" val="20002"/>
                    </a:ext>
                  </a:extLst>
                </a:gridCol>
                <a:gridCol w="646675">
                  <a:extLst>
                    <a:ext uri="{9D8B030D-6E8A-4147-A177-3AD203B41FA5}">
                      <a16:colId xmlns:a16="http://schemas.microsoft.com/office/drawing/2014/main" val="20003"/>
                    </a:ext>
                  </a:extLst>
                </a:gridCol>
                <a:gridCol w="646675">
                  <a:extLst>
                    <a:ext uri="{9D8B030D-6E8A-4147-A177-3AD203B41FA5}">
                      <a16:colId xmlns:a16="http://schemas.microsoft.com/office/drawing/2014/main" val="20004"/>
                    </a:ext>
                  </a:extLst>
                </a:gridCol>
                <a:gridCol w="646675">
                  <a:extLst>
                    <a:ext uri="{9D8B030D-6E8A-4147-A177-3AD203B41FA5}">
                      <a16:colId xmlns:a16="http://schemas.microsoft.com/office/drawing/2014/main" val="20005"/>
                    </a:ext>
                  </a:extLst>
                </a:gridCol>
                <a:gridCol w="646675">
                  <a:extLst>
                    <a:ext uri="{9D8B030D-6E8A-4147-A177-3AD203B41FA5}">
                      <a16:colId xmlns:a16="http://schemas.microsoft.com/office/drawing/2014/main" val="20006"/>
                    </a:ext>
                  </a:extLst>
                </a:gridCol>
                <a:gridCol w="646675">
                  <a:extLst>
                    <a:ext uri="{9D8B030D-6E8A-4147-A177-3AD203B41FA5}">
                      <a16:colId xmlns:a16="http://schemas.microsoft.com/office/drawing/2014/main" val="20007"/>
                    </a:ext>
                  </a:extLst>
                </a:gridCol>
                <a:gridCol w="646675">
                  <a:extLst>
                    <a:ext uri="{9D8B030D-6E8A-4147-A177-3AD203B41FA5}">
                      <a16:colId xmlns:a16="http://schemas.microsoft.com/office/drawing/2014/main" val="20008"/>
                    </a:ext>
                  </a:extLst>
                </a:gridCol>
                <a:gridCol w="646675">
                  <a:extLst>
                    <a:ext uri="{9D8B030D-6E8A-4147-A177-3AD203B41FA5}">
                      <a16:colId xmlns:a16="http://schemas.microsoft.com/office/drawing/2014/main" val="20009"/>
                    </a:ext>
                  </a:extLst>
                </a:gridCol>
              </a:tblGrid>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8ECF4"/>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E8ECF4"/>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lnSpc>
                          <a:spcPct val="100000"/>
                        </a:lnSpc>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2" name="Google Shape;472;p5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Desenhando Pontos na Tela</a:t>
            </a:r>
            <a:endParaRPr/>
          </a:p>
        </p:txBody>
      </p:sp>
      <p:sp>
        <p:nvSpPr>
          <p:cNvPr id="473" name="Google Shape;473;p51"/>
          <p:cNvSpPr txBox="1">
            <a:spLocks noGrp="1"/>
          </p:cNvSpPr>
          <p:nvPr>
            <p:ph type="body" idx="1"/>
          </p:nvPr>
        </p:nvSpPr>
        <p:spPr>
          <a:xfrm>
            <a:off x="390550" y="838983"/>
            <a:ext cx="8428200" cy="8310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Normalmente desenhamos um pixel quando queremos desenhar um ponto na tela.</a:t>
            </a:r>
            <a:endParaRPr/>
          </a:p>
        </p:txBody>
      </p:sp>
      <p:sp>
        <p:nvSpPr>
          <p:cNvPr id="474" name="Google Shape;474;p5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48</a:t>
            </a:fld>
            <a:endParaRPr/>
          </a:p>
        </p:txBody>
      </p:sp>
      <p:graphicFrame>
        <p:nvGraphicFramePr>
          <p:cNvPr id="475" name="Google Shape;475;p51"/>
          <p:cNvGraphicFramePr/>
          <p:nvPr/>
        </p:nvGraphicFramePr>
        <p:xfrm>
          <a:off x="1065279" y="1898026"/>
          <a:ext cx="6466750" cy="3246250"/>
        </p:xfrm>
        <a:graphic>
          <a:graphicData uri="http://schemas.openxmlformats.org/drawingml/2006/table">
            <a:tbl>
              <a:tblPr>
                <a:noFill/>
                <a:tableStyleId>{EDE9B4C5-98F4-41BC-A693-AB40C68005EB}</a:tableStyleId>
              </a:tblPr>
              <a:tblGrid>
                <a:gridCol w="646675">
                  <a:extLst>
                    <a:ext uri="{9D8B030D-6E8A-4147-A177-3AD203B41FA5}">
                      <a16:colId xmlns:a16="http://schemas.microsoft.com/office/drawing/2014/main" val="20000"/>
                    </a:ext>
                  </a:extLst>
                </a:gridCol>
                <a:gridCol w="646675">
                  <a:extLst>
                    <a:ext uri="{9D8B030D-6E8A-4147-A177-3AD203B41FA5}">
                      <a16:colId xmlns:a16="http://schemas.microsoft.com/office/drawing/2014/main" val="20001"/>
                    </a:ext>
                  </a:extLst>
                </a:gridCol>
                <a:gridCol w="646675">
                  <a:extLst>
                    <a:ext uri="{9D8B030D-6E8A-4147-A177-3AD203B41FA5}">
                      <a16:colId xmlns:a16="http://schemas.microsoft.com/office/drawing/2014/main" val="20002"/>
                    </a:ext>
                  </a:extLst>
                </a:gridCol>
                <a:gridCol w="646675">
                  <a:extLst>
                    <a:ext uri="{9D8B030D-6E8A-4147-A177-3AD203B41FA5}">
                      <a16:colId xmlns:a16="http://schemas.microsoft.com/office/drawing/2014/main" val="20003"/>
                    </a:ext>
                  </a:extLst>
                </a:gridCol>
                <a:gridCol w="646675">
                  <a:extLst>
                    <a:ext uri="{9D8B030D-6E8A-4147-A177-3AD203B41FA5}">
                      <a16:colId xmlns:a16="http://schemas.microsoft.com/office/drawing/2014/main" val="20004"/>
                    </a:ext>
                  </a:extLst>
                </a:gridCol>
                <a:gridCol w="646675">
                  <a:extLst>
                    <a:ext uri="{9D8B030D-6E8A-4147-A177-3AD203B41FA5}">
                      <a16:colId xmlns:a16="http://schemas.microsoft.com/office/drawing/2014/main" val="20005"/>
                    </a:ext>
                  </a:extLst>
                </a:gridCol>
                <a:gridCol w="646675">
                  <a:extLst>
                    <a:ext uri="{9D8B030D-6E8A-4147-A177-3AD203B41FA5}">
                      <a16:colId xmlns:a16="http://schemas.microsoft.com/office/drawing/2014/main" val="20006"/>
                    </a:ext>
                  </a:extLst>
                </a:gridCol>
                <a:gridCol w="646675">
                  <a:extLst>
                    <a:ext uri="{9D8B030D-6E8A-4147-A177-3AD203B41FA5}">
                      <a16:colId xmlns:a16="http://schemas.microsoft.com/office/drawing/2014/main" val="20007"/>
                    </a:ext>
                  </a:extLst>
                </a:gridCol>
                <a:gridCol w="646675">
                  <a:extLst>
                    <a:ext uri="{9D8B030D-6E8A-4147-A177-3AD203B41FA5}">
                      <a16:colId xmlns:a16="http://schemas.microsoft.com/office/drawing/2014/main" val="20008"/>
                    </a:ext>
                  </a:extLst>
                </a:gridCol>
                <a:gridCol w="646675">
                  <a:extLst>
                    <a:ext uri="{9D8B030D-6E8A-4147-A177-3AD203B41FA5}">
                      <a16:colId xmlns:a16="http://schemas.microsoft.com/office/drawing/2014/main" val="20009"/>
                    </a:ext>
                  </a:extLst>
                </a:gridCol>
              </a:tblGrid>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0"/>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rgbClr val="FF0000"/>
                    </a:solidFill>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1"/>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2"/>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3"/>
                  </a:ext>
                </a:extLst>
              </a:tr>
              <a:tr h="649250">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tc>
                  <a:txBody>
                    <a:bodyPr/>
                    <a:lstStyle/>
                    <a:p>
                      <a:pPr marL="0" marR="0" lvl="0" indent="0" algn="l" rtl="0">
                        <a:spcBef>
                          <a:spcPts val="0"/>
                        </a:spcBef>
                        <a:spcAft>
                          <a:spcPts val="0"/>
                        </a:spcAft>
                        <a:buNone/>
                      </a:pPr>
                      <a:endParaRPr sz="15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
        <p:nvSpPr>
          <p:cNvPr id="476" name="Google Shape;476;p51"/>
          <p:cNvSpPr/>
          <p:nvPr/>
        </p:nvSpPr>
        <p:spPr>
          <a:xfrm>
            <a:off x="3883843" y="2857500"/>
            <a:ext cx="226244" cy="225065"/>
          </a:xfrm>
          <a:prstGeom prst="ellipse">
            <a:avLst/>
          </a:prstGeom>
          <a:solidFill>
            <a:srgbClr val="CC0000"/>
          </a:solidFill>
          <a:ln w="25400" cap="flat" cmpd="sng">
            <a:solidFill>
              <a:srgbClr val="98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nodeType="clickEffect">
                                  <p:stCondLst>
                                    <p:cond delay="0"/>
                                  </p:stCondLst>
                                  <p:childTnLst>
                                    <p:set>
                                      <p:cBhvr>
                                        <p:cTn id="10" dur="1" fill="hold">
                                          <p:stCondLst>
                                            <p:cond delay="0"/>
                                          </p:stCondLst>
                                        </p:cTn>
                                        <p:tgtEl>
                                          <p:spTgt spid="475"/>
                                        </p:tgtEl>
                                        <p:attrNameLst>
                                          <p:attrName>style.visibility</p:attrName>
                                        </p:attrNameLst>
                                      </p:cBhvr>
                                      <p:to>
                                        <p:strVal val="visible"/>
                                      </p:to>
                                    </p:set>
                                    <p:animEffect transition="in" filter="fade">
                                      <p:cBhvr>
                                        <p:cTn id="11" dur="1000"/>
                                        <p:tgtEl>
                                          <p:spTgt spid="4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80"/>
        <p:cNvGrpSpPr/>
        <p:nvPr/>
      </p:nvGrpSpPr>
      <p:grpSpPr>
        <a:xfrm>
          <a:off x="0" y="0"/>
          <a:ext cx="0" cy="0"/>
          <a:chOff x="0" y="0"/>
          <a:chExt cx="0" cy="0"/>
        </a:xfrm>
      </p:grpSpPr>
      <p:sp>
        <p:nvSpPr>
          <p:cNvPr id="481" name="Google Shape;481;p5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Quais pixels eu devo colorir para ver a linha? </a:t>
            </a:r>
            <a:endParaRPr/>
          </a:p>
        </p:txBody>
      </p:sp>
      <p:sp>
        <p:nvSpPr>
          <p:cNvPr id="482" name="Google Shape;482;p52"/>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"Rasterização": processo de converter um objeto contínuo (linha, polígono, etc) em uma representação discreta em um display "raster" (um grid de pixels)</a:t>
            </a:r>
            <a:endParaRPr/>
          </a:p>
          <a:p>
            <a:pPr marL="0" lvl="0" indent="0" algn="l" rtl="0">
              <a:spcBef>
                <a:spcPts val="400"/>
              </a:spcBef>
              <a:spcAft>
                <a:spcPts val="0"/>
              </a:spcAft>
              <a:buClr>
                <a:schemeClr val="dk1"/>
              </a:buClr>
              <a:buSzPts val="2000"/>
              <a:buFont typeface="Verdana"/>
              <a:buNone/>
            </a:pPr>
            <a:endParaRPr/>
          </a:p>
        </p:txBody>
      </p:sp>
      <p:sp>
        <p:nvSpPr>
          <p:cNvPr id="483" name="Google Shape;483;p5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49</a:t>
            </a:fld>
            <a:endParaRPr/>
          </a:p>
        </p:txBody>
      </p:sp>
      <p:pic>
        <p:nvPicPr>
          <p:cNvPr id="484" name="Google Shape;484;p52"/>
          <p:cNvPicPr preferRelativeResize="0"/>
          <p:nvPr/>
        </p:nvPicPr>
        <p:blipFill rotWithShape="1">
          <a:blip r:embed="rId3">
            <a:alphaModFix/>
          </a:blip>
          <a:srcRect/>
          <a:stretch/>
        </p:blipFill>
        <p:spPr>
          <a:xfrm>
            <a:off x="911818" y="1991697"/>
            <a:ext cx="6775519" cy="341903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57"/>
        <p:cNvGrpSpPr/>
        <p:nvPr/>
      </p:nvGrpSpPr>
      <p:grpSpPr>
        <a:xfrm>
          <a:off x="0" y="0"/>
          <a:ext cx="0" cy="0"/>
          <a:chOff x="0" y="0"/>
          <a:chExt cx="0" cy="0"/>
        </a:xfrm>
      </p:grpSpPr>
      <p:sp>
        <p:nvSpPr>
          <p:cNvPr id="58" name="Google Shape;58;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Computação Gráfica</a:t>
            </a:r>
            <a:endParaRPr/>
          </a:p>
        </p:txBody>
      </p:sp>
      <p:sp>
        <p:nvSpPr>
          <p:cNvPr id="59" name="Google Shape;59;p8"/>
          <p:cNvSpPr txBox="1">
            <a:spLocks noGrp="1"/>
          </p:cNvSpPr>
          <p:nvPr>
            <p:ph type="body" idx="1"/>
          </p:nvPr>
        </p:nvSpPr>
        <p:spPr>
          <a:xfrm>
            <a:off x="294050" y="838975"/>
            <a:ext cx="8557500" cy="44961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Essa primeira parte da disciplina é baseada no curso de Berkeley CS184 e Stanford CS248. Qualquer semelhança não é mera coincidência.</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Assim, já agradeço a todos pelos materiais encontrados na internet: Pat Hanrahan, Ren Ng, Kayvon Fatahalian, Keenan Crane, Mark Pauly, Steve Marschner, Kayvon Fatahalian, dentre outros.</a:t>
            </a:r>
            <a:endParaRPr/>
          </a:p>
          <a:p>
            <a:pPr marL="0" lvl="0" indent="0" algn="l" rtl="0">
              <a:spcBef>
                <a:spcPts val="400"/>
              </a:spcBef>
              <a:spcAft>
                <a:spcPts val="0"/>
              </a:spcAft>
              <a:buClr>
                <a:schemeClr val="dk1"/>
              </a:buClr>
              <a:buSzPts val="2000"/>
              <a:buFont typeface="Verdana"/>
              <a:buNone/>
            </a:pPr>
            <a:endParaRPr/>
          </a:p>
        </p:txBody>
      </p:sp>
      <p:sp>
        <p:nvSpPr>
          <p:cNvPr id="60" name="Google Shape;60;p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a:t>
            </a:fld>
            <a:endParaRPr/>
          </a:p>
        </p:txBody>
      </p:sp>
      <p:pic>
        <p:nvPicPr>
          <p:cNvPr id="61" name="Google Shape;61;p8"/>
          <p:cNvPicPr preferRelativeResize="0"/>
          <p:nvPr/>
        </p:nvPicPr>
        <p:blipFill rotWithShape="1">
          <a:blip r:embed="rId3">
            <a:alphaModFix/>
          </a:blip>
          <a:srcRect/>
          <a:stretch/>
        </p:blipFill>
        <p:spPr>
          <a:xfrm>
            <a:off x="504661" y="3636640"/>
            <a:ext cx="3289300" cy="787400"/>
          </a:xfrm>
          <a:prstGeom prst="rect">
            <a:avLst/>
          </a:prstGeom>
          <a:noFill/>
          <a:ln>
            <a:noFill/>
          </a:ln>
        </p:spPr>
      </p:pic>
      <p:pic>
        <p:nvPicPr>
          <p:cNvPr id="62" name="Google Shape;62;p8"/>
          <p:cNvPicPr preferRelativeResize="0"/>
          <p:nvPr/>
        </p:nvPicPr>
        <p:blipFill rotWithShape="1">
          <a:blip r:embed="rId4">
            <a:alphaModFix/>
          </a:blip>
          <a:srcRect/>
          <a:stretch/>
        </p:blipFill>
        <p:spPr>
          <a:xfrm>
            <a:off x="4572000" y="3570651"/>
            <a:ext cx="3727031" cy="7874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88"/>
        <p:cNvGrpSpPr/>
        <p:nvPr/>
      </p:nvGrpSpPr>
      <p:grpSpPr>
        <a:xfrm>
          <a:off x="0" y="0"/>
          <a:ext cx="0" cy="0"/>
          <a:chOff x="0" y="0"/>
          <a:chExt cx="0" cy="0"/>
        </a:xfrm>
      </p:grpSpPr>
      <p:sp>
        <p:nvSpPr>
          <p:cNvPr id="489" name="Google Shape;489;p5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Quais pixels eu devo colorir para ver a linha? </a:t>
            </a:r>
            <a:endParaRPr/>
          </a:p>
        </p:txBody>
      </p:sp>
      <p:sp>
        <p:nvSpPr>
          <p:cNvPr id="490" name="Google Shape;490;p5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i="1"/>
              <a:t>Diamond rule</a:t>
            </a:r>
            <a:r>
              <a:rPr lang="pt-BR" b="1"/>
              <a:t> (usada em GPUs modernas):</a:t>
            </a:r>
            <a:endParaRPr/>
          </a:p>
          <a:p>
            <a:pPr marL="0" lvl="0" indent="0" algn="l" rtl="0">
              <a:spcBef>
                <a:spcPts val="400"/>
              </a:spcBef>
              <a:spcAft>
                <a:spcPts val="0"/>
              </a:spcAft>
              <a:buClr>
                <a:schemeClr val="dk1"/>
              </a:buClr>
              <a:buSzPts val="2000"/>
              <a:buFont typeface="Verdana"/>
              <a:buNone/>
            </a:pPr>
            <a:r>
              <a:rPr lang="pt-BR" b="1"/>
              <a:t>selecione o pixel se a linha passar pelo diamante associado.</a:t>
            </a:r>
            <a:endParaRPr/>
          </a:p>
          <a:p>
            <a:pPr marL="0" lvl="0" indent="0" algn="l" rtl="0">
              <a:spcBef>
                <a:spcPts val="400"/>
              </a:spcBef>
              <a:spcAft>
                <a:spcPts val="0"/>
              </a:spcAft>
              <a:buClr>
                <a:schemeClr val="dk1"/>
              </a:buClr>
              <a:buSzPts val="2000"/>
              <a:buFont typeface="Verdana"/>
              <a:buNone/>
            </a:pPr>
            <a:endParaRPr/>
          </a:p>
        </p:txBody>
      </p:sp>
      <p:sp>
        <p:nvSpPr>
          <p:cNvPr id="491" name="Google Shape;491;p5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50</a:t>
            </a:fld>
            <a:endParaRPr/>
          </a:p>
        </p:txBody>
      </p:sp>
      <p:pic>
        <p:nvPicPr>
          <p:cNvPr id="492" name="Google Shape;492;p53"/>
          <p:cNvPicPr preferRelativeResize="0"/>
          <p:nvPr/>
        </p:nvPicPr>
        <p:blipFill rotWithShape="1">
          <a:blip r:embed="rId3">
            <a:alphaModFix/>
          </a:blip>
          <a:srcRect/>
          <a:stretch/>
        </p:blipFill>
        <p:spPr>
          <a:xfrm>
            <a:off x="935664" y="1981961"/>
            <a:ext cx="6751676" cy="3403679"/>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7"/>
        <p:cNvGrpSpPr/>
        <p:nvPr/>
      </p:nvGrpSpPr>
      <p:grpSpPr>
        <a:xfrm>
          <a:off x="0" y="0"/>
          <a:ext cx="0" cy="0"/>
          <a:chOff x="0" y="0"/>
          <a:chExt cx="0" cy="0"/>
        </a:xfrm>
      </p:grpSpPr>
      <p:sp>
        <p:nvSpPr>
          <p:cNvPr id="498" name="Google Shape;498;p54"/>
          <p:cNvSpPr txBox="1">
            <a:spLocks noGrp="1"/>
          </p:cNvSpPr>
          <p:nvPr>
            <p:ph type="title"/>
          </p:nvPr>
        </p:nvSpPr>
        <p:spPr>
          <a:xfrm>
            <a:off x="73539" y="124350"/>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Mas qual o algoritmo para selecionar os pixels?</a:t>
            </a:r>
            <a:endParaRPr/>
          </a:p>
        </p:txBody>
      </p:sp>
      <p:sp>
        <p:nvSpPr>
          <p:cNvPr id="499" name="Google Shape;499;p5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b="1"/>
              <a:t>Uma solução seria ver pixel a pixel se a linha está interseccionando ele.</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	O(n</a:t>
            </a:r>
            <a:r>
              <a:rPr lang="pt-BR" baseline="30000"/>
              <a:t>2</a:t>
            </a:r>
            <a:r>
              <a:rPr lang="pt-BR"/>
              <a:t>) : para busca de pixels na imagens</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	enquanto temos O(n) pixels realmente necessários</a:t>
            </a:r>
            <a:endParaRPr/>
          </a:p>
          <a:p>
            <a:pPr marL="0" lvl="0" indent="0" algn="l" rtl="0">
              <a:spcBef>
                <a:spcPts val="400"/>
              </a:spcBef>
              <a:spcAft>
                <a:spcPts val="0"/>
              </a:spcAft>
              <a:buClr>
                <a:schemeClr val="dk1"/>
              </a:buClr>
              <a:buSzPts val="2000"/>
              <a:buFont typeface="Verdana"/>
              <a:buNone/>
            </a:pPr>
            <a:endParaRPr/>
          </a:p>
        </p:txBody>
      </p:sp>
      <p:sp>
        <p:nvSpPr>
          <p:cNvPr id="500" name="Google Shape;500;p5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51</a:t>
            </a:fld>
            <a:endParaRPr/>
          </a:p>
        </p:txBody>
      </p:sp>
      <p:graphicFrame>
        <p:nvGraphicFramePr>
          <p:cNvPr id="501" name="Google Shape;501;p54"/>
          <p:cNvGraphicFramePr/>
          <p:nvPr/>
        </p:nvGraphicFramePr>
        <p:xfrm>
          <a:off x="2858058" y="3244217"/>
          <a:ext cx="3160000" cy="2166600"/>
        </p:xfrm>
        <a:graphic>
          <a:graphicData uri="http://schemas.openxmlformats.org/drawingml/2006/table">
            <a:tbl>
              <a:tblPr>
                <a:noFill/>
                <a:tableStyleId>{EDE9B4C5-98F4-41BC-A693-AB40C68005EB}</a:tableStyleId>
              </a:tblPr>
              <a:tblGrid>
                <a:gridCol w="316000">
                  <a:extLst>
                    <a:ext uri="{9D8B030D-6E8A-4147-A177-3AD203B41FA5}">
                      <a16:colId xmlns:a16="http://schemas.microsoft.com/office/drawing/2014/main" val="20000"/>
                    </a:ext>
                  </a:extLst>
                </a:gridCol>
                <a:gridCol w="316000">
                  <a:extLst>
                    <a:ext uri="{9D8B030D-6E8A-4147-A177-3AD203B41FA5}">
                      <a16:colId xmlns:a16="http://schemas.microsoft.com/office/drawing/2014/main" val="20001"/>
                    </a:ext>
                  </a:extLst>
                </a:gridCol>
                <a:gridCol w="316000">
                  <a:extLst>
                    <a:ext uri="{9D8B030D-6E8A-4147-A177-3AD203B41FA5}">
                      <a16:colId xmlns:a16="http://schemas.microsoft.com/office/drawing/2014/main" val="20002"/>
                    </a:ext>
                  </a:extLst>
                </a:gridCol>
                <a:gridCol w="316000">
                  <a:extLst>
                    <a:ext uri="{9D8B030D-6E8A-4147-A177-3AD203B41FA5}">
                      <a16:colId xmlns:a16="http://schemas.microsoft.com/office/drawing/2014/main" val="20003"/>
                    </a:ext>
                  </a:extLst>
                </a:gridCol>
                <a:gridCol w="316000">
                  <a:extLst>
                    <a:ext uri="{9D8B030D-6E8A-4147-A177-3AD203B41FA5}">
                      <a16:colId xmlns:a16="http://schemas.microsoft.com/office/drawing/2014/main" val="20004"/>
                    </a:ext>
                  </a:extLst>
                </a:gridCol>
                <a:gridCol w="316000">
                  <a:extLst>
                    <a:ext uri="{9D8B030D-6E8A-4147-A177-3AD203B41FA5}">
                      <a16:colId xmlns:a16="http://schemas.microsoft.com/office/drawing/2014/main" val="20005"/>
                    </a:ext>
                  </a:extLst>
                </a:gridCol>
                <a:gridCol w="316000">
                  <a:extLst>
                    <a:ext uri="{9D8B030D-6E8A-4147-A177-3AD203B41FA5}">
                      <a16:colId xmlns:a16="http://schemas.microsoft.com/office/drawing/2014/main" val="20006"/>
                    </a:ext>
                  </a:extLst>
                </a:gridCol>
                <a:gridCol w="316000">
                  <a:extLst>
                    <a:ext uri="{9D8B030D-6E8A-4147-A177-3AD203B41FA5}">
                      <a16:colId xmlns:a16="http://schemas.microsoft.com/office/drawing/2014/main" val="20007"/>
                    </a:ext>
                  </a:extLst>
                </a:gridCol>
                <a:gridCol w="316000">
                  <a:extLst>
                    <a:ext uri="{9D8B030D-6E8A-4147-A177-3AD203B41FA5}">
                      <a16:colId xmlns:a16="http://schemas.microsoft.com/office/drawing/2014/main" val="20008"/>
                    </a:ext>
                  </a:extLst>
                </a:gridCol>
                <a:gridCol w="316000">
                  <a:extLst>
                    <a:ext uri="{9D8B030D-6E8A-4147-A177-3AD203B41FA5}">
                      <a16:colId xmlns:a16="http://schemas.microsoft.com/office/drawing/2014/main" val="20009"/>
                    </a:ext>
                  </a:extLst>
                </a:gridCol>
              </a:tblGrid>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2"/>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3"/>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4"/>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5"/>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6"/>
                  </a:ext>
                </a:extLst>
              </a:tr>
              <a:tr h="270825">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endParaRPr sz="800"/>
                    </a:p>
                  </a:txBody>
                  <a:tcPr marL="91450" marR="91450" marT="45725" marB="45725">
                    <a:lnL w="12700" cap="flat" cmpd="sng">
                      <a:solidFill>
                        <a:schemeClr val="dk1"/>
                      </a:solidFill>
                      <a:prstDash val="solid"/>
                      <a:round/>
                      <a:headEnd type="none" w="sm" len="sm"/>
                      <a:tailEnd type="none" w="sm" len="sm"/>
                    </a:lnL>
                    <a:lnR w="12700" cap="flat" cmpd="sng">
                      <a:solidFill>
                        <a:schemeClr val="dk1"/>
                      </a:solidFill>
                      <a:prstDash val="solid"/>
                      <a:round/>
                      <a:headEnd type="none" w="sm" len="sm"/>
                      <a:tailEnd type="none" w="sm" len="sm"/>
                    </a:lnR>
                    <a:lnT w="12700" cap="flat" cmpd="sng">
                      <a:solidFill>
                        <a:schemeClr val="dk1"/>
                      </a:solidFill>
                      <a:prstDash val="solid"/>
                      <a:round/>
                      <a:headEnd type="none" w="sm" len="sm"/>
                      <a:tailEnd type="none" w="sm" len="sm"/>
                    </a:lnT>
                    <a:lnB w="12700"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7"/>
                  </a:ext>
                </a:extLst>
              </a:tr>
            </a:tbl>
          </a:graphicData>
        </a:graphic>
      </p:graphicFrame>
      <p:sp>
        <p:nvSpPr>
          <p:cNvPr id="502" name="Google Shape;502;p54"/>
          <p:cNvSpPr/>
          <p:nvPr/>
        </p:nvSpPr>
        <p:spPr>
          <a:xfrm>
            <a:off x="2551564" y="4142807"/>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
        <p:nvSpPr>
          <p:cNvPr id="503" name="Google Shape;503;p54"/>
          <p:cNvSpPr/>
          <p:nvPr/>
        </p:nvSpPr>
        <p:spPr>
          <a:xfrm>
            <a:off x="4287655" y="5345668"/>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cxnSp>
        <p:nvCxnSpPr>
          <p:cNvPr id="504" name="Google Shape;504;p54"/>
          <p:cNvCxnSpPr/>
          <p:nvPr/>
        </p:nvCxnSpPr>
        <p:spPr>
          <a:xfrm rot="10800000" flipH="1">
            <a:off x="3306726" y="3616740"/>
            <a:ext cx="2275367" cy="1348665"/>
          </a:xfrm>
          <a:prstGeom prst="straightConnector1">
            <a:avLst/>
          </a:prstGeom>
          <a:noFill/>
          <a:ln w="38100" cap="flat" cmpd="sng">
            <a:solidFill>
              <a:srgbClr val="BD4B48"/>
            </a:solidFill>
            <a:prstDash val="solid"/>
            <a:round/>
            <a:headEnd type="none" w="sm" len="sm"/>
            <a:tailEnd type="none" w="sm" len="sm"/>
          </a:ln>
        </p:spPr>
      </p:cxnSp>
      <p:sp>
        <p:nvSpPr>
          <p:cNvPr id="505" name="Google Shape;505;p54"/>
          <p:cNvSpPr/>
          <p:nvPr/>
        </p:nvSpPr>
        <p:spPr>
          <a:xfrm>
            <a:off x="4137915" y="3966943"/>
            <a:ext cx="306494"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n</a:t>
            </a:r>
            <a:endParaRPr sz="1800">
              <a:solidFill>
                <a:schemeClr val="dk1"/>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99">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99">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99">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503"/>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01"/>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0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50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5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Rasterização Incremental de Linhas</a:t>
            </a:r>
            <a:endParaRPr/>
          </a:p>
        </p:txBody>
      </p:sp>
      <p:sp>
        <p:nvSpPr>
          <p:cNvPr id="512" name="Google Shape;512;p55"/>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Vamos assumir que a linha é representada por (u</a:t>
            </a:r>
            <a:r>
              <a:rPr lang="pt-BR" baseline="-25000"/>
              <a:t>1</a:t>
            </a:r>
            <a:r>
              <a:rPr lang="pt-BR"/>
              <a:t>,v</a:t>
            </a:r>
            <a:r>
              <a:rPr lang="pt-BR" baseline="-25000"/>
              <a:t>1</a:t>
            </a:r>
            <a:r>
              <a:rPr lang="pt-BR"/>
              <a:t>) e (u</a:t>
            </a:r>
            <a:r>
              <a:rPr lang="pt-BR" baseline="-25000"/>
              <a:t>2</a:t>
            </a:r>
            <a:r>
              <a:rPr lang="pt-BR"/>
              <a:t>,v</a:t>
            </a:r>
            <a:r>
              <a:rPr lang="pt-BR" baseline="-25000"/>
              <a:t>2</a:t>
            </a:r>
            <a:r>
              <a:rPr lang="pt-BR"/>
              <a:t>)</a:t>
            </a:r>
            <a:endParaRPr/>
          </a:p>
          <a:p>
            <a:pPr marL="0" lvl="0" indent="0" algn="l" rtl="0">
              <a:spcBef>
                <a:spcPts val="400"/>
              </a:spcBef>
              <a:spcAft>
                <a:spcPts val="0"/>
              </a:spcAft>
              <a:buClr>
                <a:schemeClr val="dk1"/>
              </a:buClr>
              <a:buSzPts val="2000"/>
              <a:buFont typeface="Verdana"/>
              <a:buNone/>
            </a:pPr>
            <a:r>
              <a:rPr lang="pt-BR"/>
              <a:t>Coeficiente angular da reta: s = (v</a:t>
            </a:r>
            <a:r>
              <a:rPr lang="pt-BR" baseline="-25000"/>
              <a:t>2</a:t>
            </a:r>
            <a:r>
              <a:rPr lang="pt-BR"/>
              <a:t>-v</a:t>
            </a:r>
            <a:r>
              <a:rPr lang="pt-BR" baseline="-25000"/>
              <a:t>1</a:t>
            </a:r>
            <a:r>
              <a:rPr lang="pt-BR"/>
              <a:t>)/(u</a:t>
            </a:r>
            <a:r>
              <a:rPr lang="pt-BR" baseline="-25000"/>
              <a:t>2</a:t>
            </a:r>
            <a:r>
              <a:rPr lang="pt-BR"/>
              <a:t>-u</a:t>
            </a:r>
            <a:r>
              <a:rPr lang="pt-BR" baseline="-25000"/>
              <a:t>1</a:t>
            </a:r>
            <a:r>
              <a:rPr lang="pt-BR"/>
              <a:t>)</a:t>
            </a:r>
            <a:endParaRPr/>
          </a:p>
          <a:p>
            <a:pPr marL="0" lvl="0" indent="0" algn="l" rtl="0">
              <a:spcBef>
                <a:spcPts val="400"/>
              </a:spcBef>
              <a:spcAft>
                <a:spcPts val="0"/>
              </a:spcAft>
              <a:buClr>
                <a:schemeClr val="dk1"/>
              </a:buClr>
              <a:buSzPts val="2000"/>
              <a:buFont typeface="Verdana"/>
              <a:buNone/>
            </a:pPr>
            <a:r>
              <a:rPr lang="pt-BR"/>
              <a:t>Considere o caso especial onde:</a:t>
            </a:r>
            <a:endParaRPr/>
          </a:p>
          <a:p>
            <a:pPr marL="0" lvl="0" indent="0" algn="l" rtl="0">
              <a:spcBef>
                <a:spcPts val="400"/>
              </a:spcBef>
              <a:spcAft>
                <a:spcPts val="0"/>
              </a:spcAft>
              <a:buClr>
                <a:schemeClr val="dk1"/>
              </a:buClr>
              <a:buSzPts val="2000"/>
              <a:buFont typeface="Verdana"/>
              <a:buNone/>
            </a:pPr>
            <a:r>
              <a:rPr lang="pt-BR"/>
              <a:t>	u</a:t>
            </a:r>
            <a:r>
              <a:rPr lang="pt-BR" baseline="-25000"/>
              <a:t>1</a:t>
            </a:r>
            <a:r>
              <a:rPr lang="pt-BR"/>
              <a:t> &lt; u</a:t>
            </a:r>
            <a:r>
              <a:rPr lang="pt-BR" baseline="-25000"/>
              <a:t>2</a:t>
            </a:r>
            <a:r>
              <a:rPr lang="pt-BR"/>
              <a:t> e v</a:t>
            </a:r>
            <a:r>
              <a:rPr lang="pt-BR" baseline="-25000"/>
              <a:t>1</a:t>
            </a:r>
            <a:r>
              <a:rPr lang="pt-BR"/>
              <a:t> &lt; v</a:t>
            </a:r>
            <a:r>
              <a:rPr lang="pt-BR" baseline="-25000"/>
              <a:t>2</a:t>
            </a:r>
            <a:endParaRPr/>
          </a:p>
          <a:p>
            <a:pPr marL="0" lvl="0" indent="0" algn="l" rtl="0">
              <a:spcBef>
                <a:spcPts val="400"/>
              </a:spcBef>
              <a:spcAft>
                <a:spcPts val="0"/>
              </a:spcAft>
              <a:buClr>
                <a:schemeClr val="dk1"/>
              </a:buClr>
              <a:buSzPts val="2000"/>
              <a:buFont typeface="Verdana"/>
              <a:buNone/>
            </a:pPr>
            <a:r>
              <a:rPr lang="pt-BR"/>
              <a:t>	0 &lt; s &lt; 1</a:t>
            </a:r>
            <a:endParaRPr sz="1600"/>
          </a:p>
          <a:p>
            <a:pPr marL="0" lvl="0" indent="0" algn="l" rtl="0">
              <a:spcBef>
                <a:spcPts val="400"/>
              </a:spcBef>
              <a:spcAft>
                <a:spcPts val="0"/>
              </a:spcAft>
              <a:buClr>
                <a:schemeClr val="dk1"/>
              </a:buClr>
              <a:buSzPts val="2000"/>
              <a:buFont typeface="Verdana"/>
              <a:buNone/>
            </a:pPr>
            <a:endParaRPr/>
          </a:p>
        </p:txBody>
      </p:sp>
      <p:sp>
        <p:nvSpPr>
          <p:cNvPr id="513" name="Google Shape;513;p5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52</a:t>
            </a:fld>
            <a:endParaRPr/>
          </a:p>
        </p:txBody>
      </p:sp>
      <p:pic>
        <p:nvPicPr>
          <p:cNvPr id="514" name="Google Shape;514;p55"/>
          <p:cNvPicPr preferRelativeResize="0"/>
          <p:nvPr/>
        </p:nvPicPr>
        <p:blipFill rotWithShape="1">
          <a:blip r:embed="rId3">
            <a:alphaModFix/>
          </a:blip>
          <a:srcRect/>
          <a:stretch/>
        </p:blipFill>
        <p:spPr>
          <a:xfrm>
            <a:off x="3568761" y="2425166"/>
            <a:ext cx="4692737" cy="2742257"/>
          </a:xfrm>
          <a:prstGeom prst="rect">
            <a:avLst/>
          </a:prstGeom>
          <a:noFill/>
          <a:ln>
            <a:noFill/>
          </a:ln>
        </p:spPr>
      </p:pic>
      <p:sp>
        <p:nvSpPr>
          <p:cNvPr id="515" name="Google Shape;515;p55"/>
          <p:cNvSpPr/>
          <p:nvPr/>
        </p:nvSpPr>
        <p:spPr>
          <a:xfrm>
            <a:off x="5694777" y="1895795"/>
            <a:ext cx="2892056" cy="584775"/>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600">
                <a:solidFill>
                  <a:srgbClr val="C00000"/>
                </a:solidFill>
                <a:latin typeface="Arial"/>
                <a:ea typeface="Arial"/>
                <a:cs typeface="Arial"/>
                <a:sym typeface="Arial"/>
              </a:rPr>
              <a:t>Assuma que os pixels estão coordenadas inteiras</a:t>
            </a:r>
            <a:endParaRPr/>
          </a:p>
        </p:txBody>
      </p:sp>
      <p:sp>
        <p:nvSpPr>
          <p:cNvPr id="516" name="Google Shape;516;p55"/>
          <p:cNvSpPr/>
          <p:nvPr/>
        </p:nvSpPr>
        <p:spPr>
          <a:xfrm>
            <a:off x="325220" y="3023266"/>
            <a:ext cx="3024036" cy="156966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 v1;</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for(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=u1;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&lt;=u2;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draw</a:t>
            </a: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round(</a:t>
            </a: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pt-BR" sz="1600" b="1" dirty="0">
                <a:solidFill>
                  <a:schemeClr val="dk1"/>
                </a:solidFill>
              </a:rPr>
              <a:t>        </a:t>
            </a:r>
            <a:r>
              <a:rPr lang="pt-BR" sz="1600" b="1" dirty="0" err="1">
                <a:solidFill>
                  <a:schemeClr val="dk1"/>
                </a:solidFill>
              </a:rPr>
              <a:t>v</a:t>
            </a:r>
            <a:r>
              <a:rPr lang="pt-BR" sz="1600" b="1" dirty="0">
                <a:solidFill>
                  <a:schemeClr val="dk1"/>
                </a:solidFill>
              </a:rPr>
              <a:t> += </a:t>
            </a:r>
            <a:r>
              <a:rPr lang="pt-BR" sz="1600" b="1" dirty="0" err="1">
                <a:solidFill>
                  <a:schemeClr val="dk1"/>
                </a:solidFill>
              </a:rPr>
              <a:t>s</a:t>
            </a:r>
            <a:r>
              <a:rPr lang="pt-BR" sz="1600" b="1" dirty="0">
                <a:solidFill>
                  <a:schemeClr val="dk1"/>
                </a:solidFill>
              </a:rPr>
              <a:t>;</a:t>
            </a:r>
            <a:endParaRPr sz="1600" b="1" dirty="0">
              <a:solidFill>
                <a:schemeClr val="dk1"/>
              </a:solidFil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p:txBody>
      </p:sp>
      <p:sp>
        <p:nvSpPr>
          <p:cNvPr id="517" name="Google Shape;517;p55"/>
          <p:cNvSpPr/>
          <p:nvPr/>
        </p:nvSpPr>
        <p:spPr>
          <a:xfrm>
            <a:off x="679899" y="4667200"/>
            <a:ext cx="3180300" cy="646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Essa é a base para o </a:t>
            </a:r>
            <a:br>
              <a:rPr lang="pt-BR" sz="1800">
                <a:solidFill>
                  <a:schemeClr val="dk1"/>
                </a:solidFill>
                <a:latin typeface="Arial"/>
                <a:ea typeface="Arial"/>
                <a:cs typeface="Arial"/>
                <a:sym typeface="Arial"/>
              </a:rPr>
            </a:br>
            <a:r>
              <a:rPr lang="pt-BR" sz="1800" b="1">
                <a:solidFill>
                  <a:schemeClr val="dk1"/>
                </a:solidFill>
                <a:latin typeface="Arial"/>
                <a:ea typeface="Arial"/>
                <a:cs typeface="Arial"/>
                <a:sym typeface="Arial"/>
              </a:rPr>
              <a:t>Algoritmo de Bresenham</a:t>
            </a:r>
            <a:endParaRPr sz="1800" b="1">
              <a:solidFill>
                <a:schemeClr val="dk1"/>
              </a:solidFill>
              <a:latin typeface="Arial"/>
              <a:ea typeface="Arial"/>
              <a:cs typeface="Arial"/>
              <a:sym typeface="Aria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21"/>
        <p:cNvGrpSpPr/>
        <p:nvPr/>
      </p:nvGrpSpPr>
      <p:grpSpPr>
        <a:xfrm>
          <a:off x="0" y="0"/>
          <a:ext cx="0" cy="0"/>
          <a:chOff x="0" y="0"/>
          <a:chExt cx="0" cy="0"/>
        </a:xfrm>
      </p:grpSpPr>
      <p:sp>
        <p:nvSpPr>
          <p:cNvPr id="522" name="Google Shape;522;p5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 de Bresenham</a:t>
            </a:r>
            <a:endParaRPr/>
          </a:p>
        </p:txBody>
      </p:sp>
      <p:pic>
        <p:nvPicPr>
          <p:cNvPr id="523" name="Google Shape;523;p56"/>
          <p:cNvPicPr preferRelativeResize="0">
            <a:picLocks noGrp="1"/>
          </p:cNvPicPr>
          <p:nvPr>
            <p:ph type="body" idx="1"/>
          </p:nvPr>
        </p:nvPicPr>
        <p:blipFill rotWithShape="1">
          <a:blip r:embed="rId3">
            <a:alphaModFix/>
          </a:blip>
          <a:srcRect/>
          <a:stretch/>
        </p:blipFill>
        <p:spPr>
          <a:xfrm>
            <a:off x="2346938" y="710608"/>
            <a:ext cx="4515211" cy="4497388"/>
          </a:xfrm>
          <a:prstGeom prst="rect">
            <a:avLst/>
          </a:prstGeom>
          <a:noFill/>
          <a:ln>
            <a:noFill/>
          </a:ln>
        </p:spPr>
      </p:pic>
      <p:sp>
        <p:nvSpPr>
          <p:cNvPr id="524" name="Google Shape;524;p5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53</a:t>
            </a:fld>
            <a:endParaRPr/>
          </a:p>
        </p:txBody>
      </p:sp>
      <p:sp>
        <p:nvSpPr>
          <p:cNvPr id="525" name="Google Shape;525;p56"/>
          <p:cNvSpPr/>
          <p:nvPr/>
        </p:nvSpPr>
        <p:spPr>
          <a:xfrm>
            <a:off x="1913860" y="5255087"/>
            <a:ext cx="5550195"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http://rosettacode.org/wiki/Bitmap/Bresenham%27s_line_algorithm</a:t>
            </a:r>
            <a:endParaRPr sz="1400">
              <a:solidFill>
                <a:schemeClr val="dk1"/>
              </a:solidFill>
              <a:latin typeface="Arial"/>
              <a:ea typeface="Arial"/>
              <a:cs typeface="Arial"/>
              <a:sym typeface="Aria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30"/>
        <p:cNvGrpSpPr/>
        <p:nvPr/>
      </p:nvGrpSpPr>
      <p:grpSpPr>
        <a:xfrm>
          <a:off x="0" y="0"/>
          <a:ext cx="0" cy="0"/>
          <a:chOff x="0" y="0"/>
          <a:chExt cx="0" cy="0"/>
        </a:xfrm>
      </p:grpSpPr>
      <p:sp>
        <p:nvSpPr>
          <p:cNvPr id="531" name="Google Shape;531;p5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2: DESENHANDO UMA LINHA</a:t>
            </a:r>
            <a:endParaRPr/>
          </a:p>
        </p:txBody>
      </p:sp>
      <p:sp>
        <p:nvSpPr>
          <p:cNvPr id="532" name="Google Shape;532;p5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Acesse o documento no site da disciplina.</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Crie uma cópia para você e realize todos os exercícios.</a:t>
            </a:r>
            <a:endParaRPr dirty="0"/>
          </a:p>
          <a:p>
            <a:pPr marL="0" lvl="0" indent="0" algn="l" rtl="0">
              <a:spcBef>
                <a:spcPts val="400"/>
              </a:spcBef>
              <a:spcAft>
                <a:spcPts val="0"/>
              </a:spcAft>
              <a:buNone/>
            </a:pPr>
            <a:endParaRPr dirty="0"/>
          </a:p>
          <a:p>
            <a:pPr marL="0" lvl="0" indent="0" algn="l" rtl="0">
              <a:spcBef>
                <a:spcPts val="400"/>
              </a:spcBef>
              <a:spcAft>
                <a:spcPts val="0"/>
              </a:spcAft>
              <a:buNone/>
            </a:pPr>
            <a:r>
              <a:rPr lang="pt-BR" dirty="0"/>
              <a:t>Voltamos em 10 minutos?</a:t>
            </a:r>
            <a:endParaRPr dirty="0"/>
          </a:p>
        </p:txBody>
      </p:sp>
      <p:sp>
        <p:nvSpPr>
          <p:cNvPr id="533" name="Google Shape;533;p57"/>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38"/>
        <p:cNvGrpSpPr/>
        <p:nvPr/>
      </p:nvGrpSpPr>
      <p:grpSpPr>
        <a:xfrm>
          <a:off x="0" y="0"/>
          <a:ext cx="0" cy="0"/>
          <a:chOff x="0" y="0"/>
          <a:chExt cx="0" cy="0"/>
        </a:xfrm>
      </p:grpSpPr>
      <p:sp>
        <p:nvSpPr>
          <p:cNvPr id="539" name="Google Shape;539;p58"/>
          <p:cNvSpPr txBox="1">
            <a:spLocks noGrp="1"/>
          </p:cNvSpPr>
          <p:nvPr>
            <p:ph type="body" idx="1"/>
          </p:nvPr>
        </p:nvSpPr>
        <p:spPr>
          <a:xfrm>
            <a:off x="390550" y="838975"/>
            <a:ext cx="4622100" cy="1535100"/>
          </a:xfrm>
          <a:prstGeom prst="rect">
            <a:avLst/>
          </a:prstGeom>
        </p:spPr>
        <p:txBody>
          <a:bodyPr spcFirstLastPara="1" wrap="square" lIns="91425" tIns="45700" rIns="91425" bIns="45700" anchor="t" anchorCtr="0">
            <a:normAutofit/>
          </a:bodyPr>
          <a:lstStyle/>
          <a:p>
            <a:pPr marL="0" lvl="0" indent="0" algn="just" rtl="0">
              <a:lnSpc>
                <a:spcPct val="125000"/>
              </a:lnSpc>
              <a:spcBef>
                <a:spcPts val="0"/>
              </a:spcBef>
              <a:spcAft>
                <a:spcPts val="0"/>
              </a:spcAft>
              <a:buClr>
                <a:schemeClr val="dk1"/>
              </a:buClr>
              <a:buSzPts val="1100"/>
              <a:buFont typeface="Arial"/>
              <a:buNone/>
            </a:pPr>
            <a:r>
              <a:rPr lang="pt-BR" sz="1700">
                <a:latin typeface="Cambria Math"/>
                <a:ea typeface="Cambria Math"/>
                <a:cs typeface="Cambria Math"/>
                <a:sym typeface="Cambria Math"/>
              </a:rPr>
              <a:t>1. Desenhe uma linha reta que ligue os pontos:</a:t>
            </a:r>
            <a:endParaRPr sz="1700">
              <a:latin typeface="Cambria Math"/>
              <a:ea typeface="Cambria Math"/>
              <a:cs typeface="Cambria Math"/>
              <a:sym typeface="Cambria Math"/>
            </a:endParaRPr>
          </a:p>
          <a:p>
            <a:pPr marL="457200" lvl="0" indent="-336550" algn="just" rtl="0">
              <a:lnSpc>
                <a:spcPct val="125000"/>
              </a:lnSpc>
              <a:spcBef>
                <a:spcPts val="0"/>
              </a:spcBef>
              <a:spcAft>
                <a:spcPts val="0"/>
              </a:spcAft>
              <a:buSzPts val="1700"/>
              <a:buFont typeface="Cambria Math"/>
              <a:buAutoNum type="alphaLcPeriod"/>
            </a:pPr>
            <a:r>
              <a:rPr lang="pt-BR" sz="1700">
                <a:latin typeface="Cambria Math"/>
                <a:ea typeface="Cambria Math"/>
                <a:cs typeface="Cambria Math"/>
                <a:sym typeface="Cambria Math"/>
              </a:rPr>
              <a:t>A(4, 6) até B(12, 6)</a:t>
            </a:r>
            <a:endParaRPr sz="1700">
              <a:latin typeface="Cambria Math"/>
              <a:ea typeface="Cambria Math"/>
              <a:cs typeface="Cambria Math"/>
              <a:sym typeface="Cambria Math"/>
            </a:endParaRPr>
          </a:p>
          <a:p>
            <a:pPr marL="457200" lvl="0" indent="-336550" algn="just" rtl="0">
              <a:lnSpc>
                <a:spcPct val="125000"/>
              </a:lnSpc>
              <a:spcBef>
                <a:spcPts val="0"/>
              </a:spcBef>
              <a:spcAft>
                <a:spcPts val="0"/>
              </a:spcAft>
              <a:buSzPts val="1700"/>
              <a:buFont typeface="Cambria Math"/>
              <a:buAutoNum type="alphaLcPeriod"/>
            </a:pPr>
            <a:r>
              <a:rPr lang="pt-BR" sz="1700">
                <a:latin typeface="Cambria Math"/>
                <a:ea typeface="Cambria Math"/>
                <a:cs typeface="Cambria Math"/>
                <a:sym typeface="Cambria Math"/>
              </a:rPr>
              <a:t>C(17, 15) até D(17, 7)</a:t>
            </a:r>
            <a:endParaRPr sz="1700">
              <a:latin typeface="Cambria Math"/>
              <a:ea typeface="Cambria Math"/>
              <a:cs typeface="Cambria Math"/>
              <a:sym typeface="Cambria Math"/>
            </a:endParaRPr>
          </a:p>
          <a:p>
            <a:pPr marL="457200" lvl="0" indent="-336550" algn="just" rtl="0">
              <a:lnSpc>
                <a:spcPct val="125000"/>
              </a:lnSpc>
              <a:spcBef>
                <a:spcPts val="0"/>
              </a:spcBef>
              <a:spcAft>
                <a:spcPts val="0"/>
              </a:spcAft>
              <a:buSzPts val="1700"/>
              <a:buFont typeface="Cambria Math"/>
              <a:buAutoNum type="alphaLcPeriod"/>
            </a:pPr>
            <a:r>
              <a:rPr lang="pt-BR" sz="1700">
                <a:latin typeface="Cambria Math"/>
                <a:ea typeface="Cambria Math"/>
                <a:cs typeface="Cambria Math"/>
                <a:sym typeface="Cambria Math"/>
              </a:rPr>
              <a:t>E(2, 6) até F(10, 14)</a:t>
            </a:r>
            <a:endParaRPr sz="2600"/>
          </a:p>
        </p:txBody>
      </p:sp>
      <p:sp>
        <p:nvSpPr>
          <p:cNvPr id="540" name="Google Shape;540;p5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2 - Exercício 1</a:t>
            </a:r>
            <a:endParaRPr/>
          </a:p>
        </p:txBody>
      </p:sp>
      <p:sp>
        <p:nvSpPr>
          <p:cNvPr id="541" name="Google Shape;541;p58"/>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55</a:t>
            </a:fld>
            <a:endParaRPr/>
          </a:p>
        </p:txBody>
      </p:sp>
      <p:graphicFrame>
        <p:nvGraphicFramePr>
          <p:cNvPr id="542" name="Google Shape;542;p58"/>
          <p:cNvGraphicFramePr/>
          <p:nvPr/>
        </p:nvGraphicFramePr>
        <p:xfrm>
          <a:off x="3273438" y="1440050"/>
          <a:ext cx="4952325" cy="4055625"/>
        </p:xfrm>
        <a:graphic>
          <a:graphicData uri="http://schemas.openxmlformats.org/drawingml/2006/table">
            <a:tbl>
              <a:tblPr>
                <a:noFill/>
                <a:tableStyleId>{2CBAC242-0800-4460-8E16-9B4E29888C98}</a:tableStyleId>
              </a:tblPr>
              <a:tblGrid>
                <a:gridCol w="235825">
                  <a:extLst>
                    <a:ext uri="{9D8B030D-6E8A-4147-A177-3AD203B41FA5}">
                      <a16:colId xmlns:a16="http://schemas.microsoft.com/office/drawing/2014/main" val="20000"/>
                    </a:ext>
                  </a:extLst>
                </a:gridCol>
                <a:gridCol w="235825">
                  <a:extLst>
                    <a:ext uri="{9D8B030D-6E8A-4147-A177-3AD203B41FA5}">
                      <a16:colId xmlns:a16="http://schemas.microsoft.com/office/drawing/2014/main" val="20001"/>
                    </a:ext>
                  </a:extLst>
                </a:gridCol>
                <a:gridCol w="235825">
                  <a:extLst>
                    <a:ext uri="{9D8B030D-6E8A-4147-A177-3AD203B41FA5}">
                      <a16:colId xmlns:a16="http://schemas.microsoft.com/office/drawing/2014/main" val="20002"/>
                    </a:ext>
                  </a:extLst>
                </a:gridCol>
                <a:gridCol w="235825">
                  <a:extLst>
                    <a:ext uri="{9D8B030D-6E8A-4147-A177-3AD203B41FA5}">
                      <a16:colId xmlns:a16="http://schemas.microsoft.com/office/drawing/2014/main" val="20003"/>
                    </a:ext>
                  </a:extLst>
                </a:gridCol>
                <a:gridCol w="235825">
                  <a:extLst>
                    <a:ext uri="{9D8B030D-6E8A-4147-A177-3AD203B41FA5}">
                      <a16:colId xmlns:a16="http://schemas.microsoft.com/office/drawing/2014/main" val="20004"/>
                    </a:ext>
                  </a:extLst>
                </a:gridCol>
                <a:gridCol w="235825">
                  <a:extLst>
                    <a:ext uri="{9D8B030D-6E8A-4147-A177-3AD203B41FA5}">
                      <a16:colId xmlns:a16="http://schemas.microsoft.com/office/drawing/2014/main" val="20005"/>
                    </a:ext>
                  </a:extLst>
                </a:gridCol>
                <a:gridCol w="235825">
                  <a:extLst>
                    <a:ext uri="{9D8B030D-6E8A-4147-A177-3AD203B41FA5}">
                      <a16:colId xmlns:a16="http://schemas.microsoft.com/office/drawing/2014/main" val="20006"/>
                    </a:ext>
                  </a:extLst>
                </a:gridCol>
                <a:gridCol w="235825">
                  <a:extLst>
                    <a:ext uri="{9D8B030D-6E8A-4147-A177-3AD203B41FA5}">
                      <a16:colId xmlns:a16="http://schemas.microsoft.com/office/drawing/2014/main" val="20007"/>
                    </a:ext>
                  </a:extLst>
                </a:gridCol>
                <a:gridCol w="235825">
                  <a:extLst>
                    <a:ext uri="{9D8B030D-6E8A-4147-A177-3AD203B41FA5}">
                      <a16:colId xmlns:a16="http://schemas.microsoft.com/office/drawing/2014/main" val="20008"/>
                    </a:ext>
                  </a:extLst>
                </a:gridCol>
                <a:gridCol w="235825">
                  <a:extLst>
                    <a:ext uri="{9D8B030D-6E8A-4147-A177-3AD203B41FA5}">
                      <a16:colId xmlns:a16="http://schemas.microsoft.com/office/drawing/2014/main" val="20009"/>
                    </a:ext>
                  </a:extLst>
                </a:gridCol>
                <a:gridCol w="235825">
                  <a:extLst>
                    <a:ext uri="{9D8B030D-6E8A-4147-A177-3AD203B41FA5}">
                      <a16:colId xmlns:a16="http://schemas.microsoft.com/office/drawing/2014/main" val="20010"/>
                    </a:ext>
                  </a:extLst>
                </a:gridCol>
                <a:gridCol w="235825">
                  <a:extLst>
                    <a:ext uri="{9D8B030D-6E8A-4147-A177-3AD203B41FA5}">
                      <a16:colId xmlns:a16="http://schemas.microsoft.com/office/drawing/2014/main" val="20011"/>
                    </a:ext>
                  </a:extLst>
                </a:gridCol>
                <a:gridCol w="235825">
                  <a:extLst>
                    <a:ext uri="{9D8B030D-6E8A-4147-A177-3AD203B41FA5}">
                      <a16:colId xmlns:a16="http://schemas.microsoft.com/office/drawing/2014/main" val="20012"/>
                    </a:ext>
                  </a:extLst>
                </a:gridCol>
                <a:gridCol w="235825">
                  <a:extLst>
                    <a:ext uri="{9D8B030D-6E8A-4147-A177-3AD203B41FA5}">
                      <a16:colId xmlns:a16="http://schemas.microsoft.com/office/drawing/2014/main" val="20013"/>
                    </a:ext>
                  </a:extLst>
                </a:gridCol>
                <a:gridCol w="235825">
                  <a:extLst>
                    <a:ext uri="{9D8B030D-6E8A-4147-A177-3AD203B41FA5}">
                      <a16:colId xmlns:a16="http://schemas.microsoft.com/office/drawing/2014/main" val="20014"/>
                    </a:ext>
                  </a:extLst>
                </a:gridCol>
                <a:gridCol w="235825">
                  <a:extLst>
                    <a:ext uri="{9D8B030D-6E8A-4147-A177-3AD203B41FA5}">
                      <a16:colId xmlns:a16="http://schemas.microsoft.com/office/drawing/2014/main" val="20015"/>
                    </a:ext>
                  </a:extLst>
                </a:gridCol>
                <a:gridCol w="235825">
                  <a:extLst>
                    <a:ext uri="{9D8B030D-6E8A-4147-A177-3AD203B41FA5}">
                      <a16:colId xmlns:a16="http://schemas.microsoft.com/office/drawing/2014/main" val="20016"/>
                    </a:ext>
                  </a:extLst>
                </a:gridCol>
                <a:gridCol w="235825">
                  <a:extLst>
                    <a:ext uri="{9D8B030D-6E8A-4147-A177-3AD203B41FA5}">
                      <a16:colId xmlns:a16="http://schemas.microsoft.com/office/drawing/2014/main" val="20017"/>
                    </a:ext>
                  </a:extLst>
                </a:gridCol>
                <a:gridCol w="235825">
                  <a:extLst>
                    <a:ext uri="{9D8B030D-6E8A-4147-A177-3AD203B41FA5}">
                      <a16:colId xmlns:a16="http://schemas.microsoft.com/office/drawing/2014/main" val="20018"/>
                    </a:ext>
                  </a:extLst>
                </a:gridCol>
                <a:gridCol w="235825">
                  <a:extLst>
                    <a:ext uri="{9D8B030D-6E8A-4147-A177-3AD203B41FA5}">
                      <a16:colId xmlns:a16="http://schemas.microsoft.com/office/drawing/2014/main" val="20019"/>
                    </a:ext>
                  </a:extLst>
                </a:gridCol>
                <a:gridCol w="235825">
                  <a:extLst>
                    <a:ext uri="{9D8B030D-6E8A-4147-A177-3AD203B41FA5}">
                      <a16:colId xmlns:a16="http://schemas.microsoft.com/office/drawing/2014/main" val="20020"/>
                    </a:ext>
                  </a:extLst>
                </a:gridCol>
              </a:tblGrid>
              <a:tr h="193125">
                <a:tc>
                  <a:txBody>
                    <a:bodyPr/>
                    <a:lstStyle/>
                    <a:p>
                      <a:pPr marL="0" lvl="0" indent="0" algn="l" rtl="0">
                        <a:spcBef>
                          <a:spcPts val="0"/>
                        </a:spcBef>
                        <a:spcAft>
                          <a:spcPts val="0"/>
                        </a:spcAft>
                        <a:buNone/>
                      </a:pPr>
                      <a:endParaRPr sz="700">
                        <a:latin typeface="Cambria Math"/>
                        <a:ea typeface="Cambria Math"/>
                        <a:cs typeface="Cambria Math"/>
                        <a:sym typeface="Cambria Math"/>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20"/>
                  </a:ext>
                </a:extLst>
              </a:tr>
            </a:tbl>
          </a:graphicData>
        </a:graphic>
      </p:graphicFrame>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59"/>
          <p:cNvSpPr txBox="1">
            <a:spLocks noGrp="1"/>
          </p:cNvSpPr>
          <p:nvPr>
            <p:ph type="body" idx="1"/>
          </p:nvPr>
        </p:nvSpPr>
        <p:spPr>
          <a:xfrm>
            <a:off x="205775" y="838975"/>
            <a:ext cx="8799600" cy="635400"/>
          </a:xfrm>
          <a:prstGeom prst="rect">
            <a:avLst/>
          </a:prstGeom>
        </p:spPr>
        <p:txBody>
          <a:bodyPr spcFirstLastPara="1" wrap="square" lIns="91425" tIns="45700" rIns="91425" bIns="45700" anchor="t" anchorCtr="0">
            <a:normAutofit fontScale="55000" lnSpcReduction="20000"/>
          </a:bodyPr>
          <a:lstStyle/>
          <a:p>
            <a:pPr marL="0" lvl="0" indent="0" algn="just" rtl="0">
              <a:lnSpc>
                <a:spcPct val="125000"/>
              </a:lnSpc>
              <a:spcBef>
                <a:spcPts val="0"/>
              </a:spcBef>
              <a:spcAft>
                <a:spcPts val="0"/>
              </a:spcAft>
              <a:buNone/>
            </a:pPr>
            <a:r>
              <a:rPr lang="pt-BR" sz="2650">
                <a:latin typeface="Arial"/>
                <a:ea typeface="Arial"/>
                <a:cs typeface="Arial"/>
                <a:sym typeface="Arial"/>
              </a:rPr>
              <a:t>Desenhe uma linha usando o algoritmo de Bresenham, ligando os pontos A(3, 2) e B(16, 7).</a:t>
            </a:r>
            <a:endParaRPr sz="2600"/>
          </a:p>
        </p:txBody>
      </p:sp>
      <p:sp>
        <p:nvSpPr>
          <p:cNvPr id="549" name="Google Shape;549;p5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Atividade 2 - Exercício 1</a:t>
            </a:r>
            <a:endParaRPr/>
          </a:p>
        </p:txBody>
      </p:sp>
      <p:sp>
        <p:nvSpPr>
          <p:cNvPr id="550" name="Google Shape;550;p59"/>
          <p:cNvSpPr txBox="1">
            <a:spLocks noGrp="1"/>
          </p:cNvSpPr>
          <p:nvPr>
            <p:ph type="sldNum" idx="12"/>
          </p:nvPr>
        </p:nvSpPr>
        <p:spPr>
          <a:xfrm>
            <a:off x="0" y="5410729"/>
            <a:ext cx="381600" cy="304200"/>
          </a:xfrm>
          <a:prstGeom prst="rect">
            <a:avLst/>
          </a:prstGeom>
        </p:spPr>
        <p:txBody>
          <a:bodyPr spcFirstLastPara="1" wrap="square" lIns="91425" tIns="45700" rIns="91425" bIns="45700" anchor="ctr" anchorCtr="0">
            <a:noAutofit/>
          </a:bodyPr>
          <a:lstStyle/>
          <a:p>
            <a:pPr marL="0" lvl="0" indent="0" algn="r" rtl="0">
              <a:spcBef>
                <a:spcPts val="0"/>
              </a:spcBef>
              <a:spcAft>
                <a:spcPts val="0"/>
              </a:spcAft>
              <a:buClr>
                <a:srgbClr val="000000"/>
              </a:buClr>
              <a:buFont typeface="Arial"/>
              <a:buNone/>
            </a:pPr>
            <a:fld id="{00000000-1234-1234-1234-123412341234}" type="slidenum">
              <a:rPr lang="pt-BR"/>
              <a:t>56</a:t>
            </a:fld>
            <a:endParaRPr/>
          </a:p>
        </p:txBody>
      </p:sp>
      <p:graphicFrame>
        <p:nvGraphicFramePr>
          <p:cNvPr id="551" name="Google Shape;551;p59"/>
          <p:cNvGraphicFramePr/>
          <p:nvPr/>
        </p:nvGraphicFramePr>
        <p:xfrm>
          <a:off x="3273438" y="1440050"/>
          <a:ext cx="4952325" cy="4055625"/>
        </p:xfrm>
        <a:graphic>
          <a:graphicData uri="http://schemas.openxmlformats.org/drawingml/2006/table">
            <a:tbl>
              <a:tblPr>
                <a:noFill/>
                <a:tableStyleId>{2CBAC242-0800-4460-8E16-9B4E29888C98}</a:tableStyleId>
              </a:tblPr>
              <a:tblGrid>
                <a:gridCol w="235825">
                  <a:extLst>
                    <a:ext uri="{9D8B030D-6E8A-4147-A177-3AD203B41FA5}">
                      <a16:colId xmlns:a16="http://schemas.microsoft.com/office/drawing/2014/main" val="20000"/>
                    </a:ext>
                  </a:extLst>
                </a:gridCol>
                <a:gridCol w="235825">
                  <a:extLst>
                    <a:ext uri="{9D8B030D-6E8A-4147-A177-3AD203B41FA5}">
                      <a16:colId xmlns:a16="http://schemas.microsoft.com/office/drawing/2014/main" val="20001"/>
                    </a:ext>
                  </a:extLst>
                </a:gridCol>
                <a:gridCol w="235825">
                  <a:extLst>
                    <a:ext uri="{9D8B030D-6E8A-4147-A177-3AD203B41FA5}">
                      <a16:colId xmlns:a16="http://schemas.microsoft.com/office/drawing/2014/main" val="20002"/>
                    </a:ext>
                  </a:extLst>
                </a:gridCol>
                <a:gridCol w="235825">
                  <a:extLst>
                    <a:ext uri="{9D8B030D-6E8A-4147-A177-3AD203B41FA5}">
                      <a16:colId xmlns:a16="http://schemas.microsoft.com/office/drawing/2014/main" val="20003"/>
                    </a:ext>
                  </a:extLst>
                </a:gridCol>
                <a:gridCol w="235825">
                  <a:extLst>
                    <a:ext uri="{9D8B030D-6E8A-4147-A177-3AD203B41FA5}">
                      <a16:colId xmlns:a16="http://schemas.microsoft.com/office/drawing/2014/main" val="20004"/>
                    </a:ext>
                  </a:extLst>
                </a:gridCol>
                <a:gridCol w="235825">
                  <a:extLst>
                    <a:ext uri="{9D8B030D-6E8A-4147-A177-3AD203B41FA5}">
                      <a16:colId xmlns:a16="http://schemas.microsoft.com/office/drawing/2014/main" val="20005"/>
                    </a:ext>
                  </a:extLst>
                </a:gridCol>
                <a:gridCol w="235825">
                  <a:extLst>
                    <a:ext uri="{9D8B030D-6E8A-4147-A177-3AD203B41FA5}">
                      <a16:colId xmlns:a16="http://schemas.microsoft.com/office/drawing/2014/main" val="20006"/>
                    </a:ext>
                  </a:extLst>
                </a:gridCol>
                <a:gridCol w="235825">
                  <a:extLst>
                    <a:ext uri="{9D8B030D-6E8A-4147-A177-3AD203B41FA5}">
                      <a16:colId xmlns:a16="http://schemas.microsoft.com/office/drawing/2014/main" val="20007"/>
                    </a:ext>
                  </a:extLst>
                </a:gridCol>
                <a:gridCol w="235825">
                  <a:extLst>
                    <a:ext uri="{9D8B030D-6E8A-4147-A177-3AD203B41FA5}">
                      <a16:colId xmlns:a16="http://schemas.microsoft.com/office/drawing/2014/main" val="20008"/>
                    </a:ext>
                  </a:extLst>
                </a:gridCol>
                <a:gridCol w="235825">
                  <a:extLst>
                    <a:ext uri="{9D8B030D-6E8A-4147-A177-3AD203B41FA5}">
                      <a16:colId xmlns:a16="http://schemas.microsoft.com/office/drawing/2014/main" val="20009"/>
                    </a:ext>
                  </a:extLst>
                </a:gridCol>
                <a:gridCol w="235825">
                  <a:extLst>
                    <a:ext uri="{9D8B030D-6E8A-4147-A177-3AD203B41FA5}">
                      <a16:colId xmlns:a16="http://schemas.microsoft.com/office/drawing/2014/main" val="20010"/>
                    </a:ext>
                  </a:extLst>
                </a:gridCol>
                <a:gridCol w="235825">
                  <a:extLst>
                    <a:ext uri="{9D8B030D-6E8A-4147-A177-3AD203B41FA5}">
                      <a16:colId xmlns:a16="http://schemas.microsoft.com/office/drawing/2014/main" val="20011"/>
                    </a:ext>
                  </a:extLst>
                </a:gridCol>
                <a:gridCol w="235825">
                  <a:extLst>
                    <a:ext uri="{9D8B030D-6E8A-4147-A177-3AD203B41FA5}">
                      <a16:colId xmlns:a16="http://schemas.microsoft.com/office/drawing/2014/main" val="20012"/>
                    </a:ext>
                  </a:extLst>
                </a:gridCol>
                <a:gridCol w="235825">
                  <a:extLst>
                    <a:ext uri="{9D8B030D-6E8A-4147-A177-3AD203B41FA5}">
                      <a16:colId xmlns:a16="http://schemas.microsoft.com/office/drawing/2014/main" val="20013"/>
                    </a:ext>
                  </a:extLst>
                </a:gridCol>
                <a:gridCol w="235825">
                  <a:extLst>
                    <a:ext uri="{9D8B030D-6E8A-4147-A177-3AD203B41FA5}">
                      <a16:colId xmlns:a16="http://schemas.microsoft.com/office/drawing/2014/main" val="20014"/>
                    </a:ext>
                  </a:extLst>
                </a:gridCol>
                <a:gridCol w="235825">
                  <a:extLst>
                    <a:ext uri="{9D8B030D-6E8A-4147-A177-3AD203B41FA5}">
                      <a16:colId xmlns:a16="http://schemas.microsoft.com/office/drawing/2014/main" val="20015"/>
                    </a:ext>
                  </a:extLst>
                </a:gridCol>
                <a:gridCol w="235825">
                  <a:extLst>
                    <a:ext uri="{9D8B030D-6E8A-4147-A177-3AD203B41FA5}">
                      <a16:colId xmlns:a16="http://schemas.microsoft.com/office/drawing/2014/main" val="20016"/>
                    </a:ext>
                  </a:extLst>
                </a:gridCol>
                <a:gridCol w="235825">
                  <a:extLst>
                    <a:ext uri="{9D8B030D-6E8A-4147-A177-3AD203B41FA5}">
                      <a16:colId xmlns:a16="http://schemas.microsoft.com/office/drawing/2014/main" val="20017"/>
                    </a:ext>
                  </a:extLst>
                </a:gridCol>
                <a:gridCol w="235825">
                  <a:extLst>
                    <a:ext uri="{9D8B030D-6E8A-4147-A177-3AD203B41FA5}">
                      <a16:colId xmlns:a16="http://schemas.microsoft.com/office/drawing/2014/main" val="20018"/>
                    </a:ext>
                  </a:extLst>
                </a:gridCol>
                <a:gridCol w="235825">
                  <a:extLst>
                    <a:ext uri="{9D8B030D-6E8A-4147-A177-3AD203B41FA5}">
                      <a16:colId xmlns:a16="http://schemas.microsoft.com/office/drawing/2014/main" val="20019"/>
                    </a:ext>
                  </a:extLst>
                </a:gridCol>
                <a:gridCol w="235825">
                  <a:extLst>
                    <a:ext uri="{9D8B030D-6E8A-4147-A177-3AD203B41FA5}">
                      <a16:colId xmlns:a16="http://schemas.microsoft.com/office/drawing/2014/main" val="20020"/>
                    </a:ext>
                  </a:extLst>
                </a:gridCol>
              </a:tblGrid>
              <a:tr h="193125">
                <a:tc>
                  <a:txBody>
                    <a:bodyPr/>
                    <a:lstStyle/>
                    <a:p>
                      <a:pPr marL="0" lvl="0" indent="0" algn="l" rtl="0">
                        <a:spcBef>
                          <a:spcPts val="0"/>
                        </a:spcBef>
                        <a:spcAft>
                          <a:spcPts val="0"/>
                        </a:spcAft>
                        <a:buNone/>
                      </a:pPr>
                      <a:endParaRPr sz="700">
                        <a:latin typeface="Cambria Math"/>
                        <a:ea typeface="Cambria Math"/>
                        <a:cs typeface="Cambria Math"/>
                        <a:sym typeface="Cambria Math"/>
                      </a:endParaRPr>
                    </a:p>
                  </a:txBody>
                  <a:tcPr marL="0" marR="0" marT="0" marB="0">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tc>
                  <a:txBody>
                    <a:bodyPr/>
                    <a:lstStyle/>
                    <a:p>
                      <a:pPr marL="0" lvl="0" indent="0" algn="ct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0" marT="0" marB="28800" anchor="b">
                    <a:lnL cap="flat" cmpd="sng">
                      <a:solidFill>
                        <a:srgbClr val="000000"/>
                      </a:solidFill>
                      <a:prstDash val="solid"/>
                      <a:round/>
                      <a:headEnd type="none" w="sm" len="sm"/>
                      <a:tailEnd type="none" w="sm" len="sm"/>
                    </a:lnL>
                    <a:lnR cap="flat" cmpd="sng">
                      <a:solidFill>
                        <a:srgbClr val="000000"/>
                      </a:solidFill>
                      <a:prstDash val="solid"/>
                      <a:round/>
                      <a:headEnd type="none" w="sm" len="sm"/>
                      <a:tailEnd type="none" w="sm" len="sm"/>
                    </a:lnR>
                    <a:lnT cap="flat" cmpd="sng">
                      <a:solidFill>
                        <a:srgbClr val="000000"/>
                      </a:solidFill>
                      <a:prstDash val="solid"/>
                      <a:round/>
                      <a:headEnd type="none" w="sm" len="sm"/>
                      <a:tailEnd type="none" w="sm" len="sm"/>
                    </a:lnT>
                  </a:tcPr>
                </a:tc>
                <a:extLst>
                  <a:ext uri="{0D108BD9-81ED-4DB2-BD59-A6C34878D82A}">
                    <a16:rowId xmlns:a16="http://schemas.microsoft.com/office/drawing/2014/main" val="1000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r>
                        <a:rPr lang="pt-BR" sz="800"/>
                        <a:t>A</a:t>
                      </a: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dirty="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r>
                        <a:rPr lang="pt-BR" sz="800"/>
                        <a:t>B</a:t>
                      </a:r>
                      <a:endParaRPr sz="800"/>
                    </a:p>
                  </a:txBody>
                  <a:tcPr marL="0" marR="0" marT="0" marB="0" anchor="ctr">
                    <a:solidFill>
                      <a:srgbClr val="FF0000"/>
                    </a:solidFill>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0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0"/>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10</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1"/>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11</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2"/>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12</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3"/>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13</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4"/>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14</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5"/>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15</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6"/>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16</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7"/>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17</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8"/>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18</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extLst>
                  <a:ext uri="{0D108BD9-81ED-4DB2-BD59-A6C34878D82A}">
                    <a16:rowId xmlns:a16="http://schemas.microsoft.com/office/drawing/2014/main" val="10019"/>
                  </a:ext>
                </a:extLst>
              </a:tr>
              <a:tr h="193125">
                <a:tc>
                  <a:txBody>
                    <a:bodyPr/>
                    <a:lstStyle/>
                    <a:p>
                      <a:pPr marL="0" lvl="0" indent="0" algn="r" rtl="0">
                        <a:spcBef>
                          <a:spcPts val="0"/>
                        </a:spcBef>
                        <a:spcAft>
                          <a:spcPts val="0"/>
                        </a:spcAft>
                        <a:buNone/>
                      </a:pPr>
                      <a:r>
                        <a:rPr lang="pt-BR" sz="800">
                          <a:latin typeface="Cambria Math"/>
                          <a:ea typeface="Cambria Math"/>
                          <a:cs typeface="Cambria Math"/>
                          <a:sym typeface="Cambria Math"/>
                        </a:rPr>
                        <a:t>19</a:t>
                      </a:r>
                      <a:endParaRPr sz="800">
                        <a:latin typeface="Cambria Math"/>
                        <a:ea typeface="Cambria Math"/>
                        <a:cs typeface="Cambria Math"/>
                        <a:sym typeface="Cambria Math"/>
                      </a:endParaRPr>
                    </a:p>
                  </a:txBody>
                  <a:tcPr marL="0" marR="28800" marT="0" marB="0" anchor="ctr">
                    <a:lnL cap="flat" cmpd="sng">
                      <a:solidFill>
                        <a:srgbClr val="000000"/>
                      </a:solidFill>
                      <a:prstDash val="solid"/>
                      <a:round/>
                      <a:headEnd type="none" w="sm" len="sm"/>
                      <a:tailEnd type="none" w="sm" len="sm"/>
                    </a:lnL>
                    <a:lnT cap="flat" cmpd="sng">
                      <a:solidFill>
                        <a:srgbClr val="000000"/>
                      </a:solidFill>
                      <a:prstDash val="solid"/>
                      <a:round/>
                      <a:headEnd type="none" w="sm" len="sm"/>
                      <a:tailEnd type="none" w="sm" len="sm"/>
                    </a:lnT>
                    <a:lnB cap="flat" cmpd="sng">
                      <a:solidFill>
                        <a:srgbClr val="000000"/>
                      </a:solidFill>
                      <a:prstDash val="solid"/>
                      <a:round/>
                      <a:headEnd type="none" w="sm" len="sm"/>
                      <a:tailEnd type="none" w="sm" len="sm"/>
                    </a:lnB>
                  </a:tcP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a:p>
                  </a:txBody>
                  <a:tcPr marL="0" marR="0" marT="0" marB="0" anchor="ctr"/>
                </a:tc>
                <a:tc>
                  <a:txBody>
                    <a:bodyPr/>
                    <a:lstStyle/>
                    <a:p>
                      <a:pPr marL="0" lvl="0" indent="0" algn="ctr" rtl="0">
                        <a:spcBef>
                          <a:spcPts val="0"/>
                        </a:spcBef>
                        <a:spcAft>
                          <a:spcPts val="0"/>
                        </a:spcAft>
                        <a:buNone/>
                      </a:pPr>
                      <a:endParaRPr sz="800" dirty="0"/>
                    </a:p>
                  </a:txBody>
                  <a:tcPr marL="0" marR="0" marT="0" marB="0" anchor="ctr"/>
                </a:tc>
                <a:extLst>
                  <a:ext uri="{0D108BD9-81ED-4DB2-BD59-A6C34878D82A}">
                    <a16:rowId xmlns:a16="http://schemas.microsoft.com/office/drawing/2014/main" val="10020"/>
                  </a:ext>
                </a:extLst>
              </a:tr>
            </a:tbl>
          </a:graphicData>
        </a:graphic>
      </p:graphicFrame>
      <p:sp>
        <p:nvSpPr>
          <p:cNvPr id="552" name="Google Shape;552;p59"/>
          <p:cNvSpPr/>
          <p:nvPr/>
        </p:nvSpPr>
        <p:spPr>
          <a:xfrm>
            <a:off x="279970" y="2410291"/>
            <a:ext cx="2737550" cy="1569600"/>
          </a:xfrm>
          <a:prstGeom prst="rect">
            <a:avLst/>
          </a:prstGeom>
          <a:noFill/>
          <a:ln w="9525" cap="flat" cmpd="sng">
            <a:solidFill>
              <a:schemeClr val="dk1"/>
            </a:solidFill>
            <a:prstDash val="dash"/>
            <a:round/>
            <a:headEnd type="none" w="sm" len="sm"/>
            <a:tailEnd type="none" w="sm" len="sm"/>
          </a:ln>
        </p:spPr>
        <p:txBody>
          <a:bodyPr spcFirstLastPara="1" wrap="square" lIns="91425" tIns="45700" rIns="91425" bIns="45700" anchor="t" anchorCtr="0">
            <a:noAutofit/>
          </a:bodyPr>
          <a:lstStyle/>
          <a:p>
            <a:pPr marL="0" marR="0" lvl="0" indent="0" algn="l" rtl="0">
              <a:spcBef>
                <a:spcPts val="0"/>
              </a:spcBef>
              <a:spcAft>
                <a:spcPts val="0"/>
              </a:spcAft>
              <a:buNone/>
            </a:pP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 v1;</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for(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=u1;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&lt;=u2;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a:t>
            </a:r>
            <a:endParaRPr dirty="0"/>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a:p>
            <a:pPr marL="0" marR="0" lvl="0" indent="0" algn="l" rtl="0">
              <a:spcBef>
                <a:spcPts val="0"/>
              </a:spcBef>
              <a:spcAft>
                <a:spcPts val="0"/>
              </a:spcAft>
              <a:buNone/>
            </a:pPr>
            <a:r>
              <a:rPr lang="pt-BR" sz="1600" b="1" dirty="0">
                <a:solidFill>
                  <a:schemeClr val="dk1"/>
                </a:solidFill>
              </a:rPr>
              <a:t>        </a:t>
            </a:r>
            <a:r>
              <a:rPr lang="pt-BR" sz="1600" b="1" dirty="0" err="1">
                <a:solidFill>
                  <a:schemeClr val="dk1"/>
                </a:solidFill>
                <a:latin typeface="Arial"/>
                <a:ea typeface="Arial"/>
                <a:cs typeface="Arial"/>
                <a:sym typeface="Arial"/>
              </a:rPr>
              <a:t>draw</a:t>
            </a:r>
            <a:r>
              <a:rPr lang="pt-BR" sz="1600" b="1" dirty="0">
                <a:solidFill>
                  <a:schemeClr val="dk1"/>
                </a:solidFill>
                <a:latin typeface="Arial"/>
                <a:ea typeface="Arial"/>
                <a:cs typeface="Arial"/>
                <a:sym typeface="Arial"/>
              </a:rPr>
              <a:t>( </a:t>
            </a:r>
            <a:r>
              <a:rPr lang="pt-BR" sz="1600" b="1" dirty="0" err="1">
                <a:solidFill>
                  <a:schemeClr val="dk1"/>
                </a:solidFill>
                <a:latin typeface="Arial"/>
                <a:ea typeface="Arial"/>
                <a:cs typeface="Arial"/>
                <a:sym typeface="Arial"/>
              </a:rPr>
              <a:t>u</a:t>
            </a:r>
            <a:r>
              <a:rPr lang="pt-BR" sz="1600" b="1" dirty="0">
                <a:solidFill>
                  <a:schemeClr val="dk1"/>
                </a:solidFill>
                <a:latin typeface="Arial"/>
                <a:ea typeface="Arial"/>
                <a:cs typeface="Arial"/>
                <a:sym typeface="Arial"/>
              </a:rPr>
              <a:t>, round(</a:t>
            </a:r>
            <a:r>
              <a:rPr lang="pt-BR" sz="1600" b="1" dirty="0" err="1">
                <a:solidFill>
                  <a:schemeClr val="dk1"/>
                </a:solidFill>
                <a:latin typeface="Arial"/>
                <a:ea typeface="Arial"/>
                <a:cs typeface="Arial"/>
                <a:sym typeface="Arial"/>
              </a:rPr>
              <a:t>v</a:t>
            </a:r>
            <a:r>
              <a:rPr lang="pt-BR" sz="1600" b="1" dirty="0">
                <a:solidFill>
                  <a:schemeClr val="dk1"/>
                </a:solidFill>
                <a:latin typeface="Arial"/>
                <a:ea typeface="Arial"/>
                <a:cs typeface="Arial"/>
                <a:sym typeface="Arial"/>
              </a:rPr>
              <a:t>) )</a:t>
            </a:r>
            <a:endParaRPr sz="1600" b="1" dirty="0">
              <a:solidFill>
                <a:schemeClr val="dk1"/>
              </a:solidFill>
              <a:latin typeface="Arial"/>
              <a:ea typeface="Arial"/>
              <a:cs typeface="Arial"/>
              <a:sym typeface="Arial"/>
            </a:endParaRPr>
          </a:p>
          <a:p>
            <a:pPr marL="0" lvl="0" indent="0" algn="l" rtl="0">
              <a:spcBef>
                <a:spcPts val="0"/>
              </a:spcBef>
              <a:spcAft>
                <a:spcPts val="0"/>
              </a:spcAft>
              <a:buClr>
                <a:schemeClr val="dk1"/>
              </a:buClr>
              <a:buFont typeface="Arial"/>
              <a:buNone/>
            </a:pPr>
            <a:r>
              <a:rPr lang="pt-BR" sz="1600" b="1" dirty="0">
                <a:solidFill>
                  <a:schemeClr val="dk1"/>
                </a:solidFill>
              </a:rPr>
              <a:t>        </a:t>
            </a:r>
            <a:r>
              <a:rPr lang="pt-BR" sz="1600" b="1" dirty="0" err="1">
                <a:solidFill>
                  <a:schemeClr val="dk1"/>
                </a:solidFill>
              </a:rPr>
              <a:t>v</a:t>
            </a:r>
            <a:r>
              <a:rPr lang="pt-BR" sz="1600" b="1" dirty="0">
                <a:solidFill>
                  <a:schemeClr val="dk1"/>
                </a:solidFill>
              </a:rPr>
              <a:t> += </a:t>
            </a:r>
            <a:r>
              <a:rPr lang="pt-BR" sz="1600" b="1" dirty="0" err="1">
                <a:solidFill>
                  <a:schemeClr val="dk1"/>
                </a:solidFill>
              </a:rPr>
              <a:t>s</a:t>
            </a:r>
            <a:r>
              <a:rPr lang="pt-BR" sz="1600" b="1" dirty="0">
                <a:solidFill>
                  <a:schemeClr val="dk1"/>
                </a:solidFill>
              </a:rPr>
              <a:t>;</a:t>
            </a:r>
            <a:endParaRPr sz="1600" b="1" dirty="0">
              <a:solidFill>
                <a:schemeClr val="dk1"/>
              </a:solidFill>
            </a:endParaRPr>
          </a:p>
          <a:p>
            <a:pPr marL="0" marR="0" lvl="0" indent="0" algn="l" rtl="0">
              <a:spcBef>
                <a:spcPts val="0"/>
              </a:spcBef>
              <a:spcAft>
                <a:spcPts val="0"/>
              </a:spcAft>
              <a:buNone/>
            </a:pPr>
            <a:r>
              <a:rPr lang="pt-BR" sz="1600" b="1" dirty="0">
                <a:solidFill>
                  <a:schemeClr val="dk1"/>
                </a:solidFill>
                <a:latin typeface="Arial"/>
                <a:ea typeface="Arial"/>
                <a:cs typeface="Arial"/>
                <a:sym typeface="Arial"/>
              </a:rPr>
              <a:t>} </a:t>
            </a:r>
            <a:endParaRPr sz="1600" dirty="0">
              <a:solidFill>
                <a:schemeClr val="dk1"/>
              </a:solidFill>
              <a:latin typeface="Arial"/>
              <a:ea typeface="Arial"/>
              <a:cs typeface="Arial"/>
              <a:sym typeface="Arial"/>
            </a:endParaRPr>
          </a:p>
        </p:txBody>
      </p:sp>
      <p:sp>
        <p:nvSpPr>
          <p:cNvPr id="553" name="Google Shape;553;p59"/>
          <p:cNvSpPr txBox="1"/>
          <p:nvPr/>
        </p:nvSpPr>
        <p:spPr>
          <a:xfrm>
            <a:off x="279975" y="16331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800">
                <a:solidFill>
                  <a:schemeClr val="dk1"/>
                </a:solidFill>
              </a:rPr>
              <a:t>Base para o </a:t>
            </a:r>
            <a:br>
              <a:rPr lang="pt-BR" sz="1800">
                <a:solidFill>
                  <a:schemeClr val="dk1"/>
                </a:solidFill>
              </a:rPr>
            </a:br>
            <a:r>
              <a:rPr lang="pt-BR" sz="1800" b="1">
                <a:solidFill>
                  <a:schemeClr val="dk1"/>
                </a:solidFill>
              </a:rPr>
              <a:t>Algoritmo de Bresenham</a:t>
            </a:r>
            <a:endParaRPr/>
          </a:p>
        </p:txBody>
      </p:sp>
      <p:sp>
        <p:nvSpPr>
          <p:cNvPr id="554" name="Google Shape;554;p59"/>
          <p:cNvSpPr txBox="1"/>
          <p:nvPr/>
        </p:nvSpPr>
        <p:spPr>
          <a:xfrm>
            <a:off x="273450" y="4071375"/>
            <a:ext cx="3000000" cy="73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pt-BR" sz="1200" dirty="0" err="1">
                <a:solidFill>
                  <a:schemeClr val="dk1"/>
                </a:solidFill>
              </a:rPr>
              <a:t>ca</a:t>
            </a:r>
            <a:r>
              <a:rPr lang="pt-BR" sz="1200" dirty="0">
                <a:solidFill>
                  <a:schemeClr val="dk1"/>
                </a:solidFill>
              </a:rPr>
              <a:t> = 5/13 ~= 0.4</a:t>
            </a:r>
            <a:endParaRPr sz="1200" dirty="0">
              <a:solidFill>
                <a:schemeClr val="dk1"/>
              </a:solidFill>
            </a:endParaRPr>
          </a:p>
          <a:p>
            <a:pPr marL="0" lvl="0" indent="0" algn="l" rtl="0">
              <a:spcBef>
                <a:spcPts val="0"/>
              </a:spcBef>
              <a:spcAft>
                <a:spcPts val="0"/>
              </a:spcAft>
              <a:buNone/>
            </a:pPr>
            <a:r>
              <a:rPr lang="pt-BR" sz="1200" dirty="0" err="1">
                <a:solidFill>
                  <a:schemeClr val="dk1"/>
                </a:solidFill>
              </a:rPr>
              <a:t>v</a:t>
            </a:r>
            <a:r>
              <a:rPr lang="pt-BR" sz="1200" dirty="0">
                <a:solidFill>
                  <a:schemeClr val="dk1"/>
                </a:solidFill>
              </a:rPr>
              <a:t> = 2.5, 2.9, 3.3, 3.7</a:t>
            </a:r>
            <a:endParaRPr sz="1200" dirty="0">
              <a:solidFill>
                <a:schemeClr val="dk1"/>
              </a:solidFill>
            </a:endParaRPr>
          </a:p>
          <a:p>
            <a:pPr marL="0" lvl="0" indent="0" algn="l" rtl="0">
              <a:spcBef>
                <a:spcPts val="0"/>
              </a:spcBef>
              <a:spcAft>
                <a:spcPts val="0"/>
              </a:spcAft>
              <a:buNone/>
            </a:pPr>
            <a:r>
              <a:rPr lang="pt-BR" sz="1200" dirty="0" err="1">
                <a:solidFill>
                  <a:schemeClr val="dk1"/>
                </a:solidFill>
              </a:rPr>
              <a:t>u</a:t>
            </a:r>
            <a:r>
              <a:rPr lang="pt-BR" sz="1200" dirty="0">
                <a:solidFill>
                  <a:schemeClr val="dk1"/>
                </a:solidFill>
              </a:rPr>
              <a:t> = 3.5, 4.5, 5.5, 6.5</a:t>
            </a:r>
            <a:endParaRPr sz="1200" dirty="0">
              <a:solidFill>
                <a:schemeClr val="dk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6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Avançando o Desenho do Cubo</a:t>
            </a:r>
            <a:endParaRPr/>
          </a:p>
        </p:txBody>
      </p:sp>
      <p:sp>
        <p:nvSpPr>
          <p:cNvPr id="560" name="Google Shape;560;p60"/>
          <p:cNvSpPr txBox="1">
            <a:spLocks noGrp="1"/>
          </p:cNvSpPr>
          <p:nvPr>
            <p:ph type="body" idx="1"/>
          </p:nvPr>
        </p:nvSpPr>
        <p:spPr>
          <a:xfrm>
            <a:off x="390548" y="838985"/>
            <a:ext cx="3143163"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Assim uma linha poderia ser desenhada em um monitor raster preenchendo os respectivos pixels pelo algoritmo de Bresenham.</a:t>
            </a:r>
            <a:endParaRPr/>
          </a:p>
          <a:p>
            <a:pPr marL="0" lvl="0" indent="0" algn="l" rtl="0">
              <a:spcBef>
                <a:spcPts val="400"/>
              </a:spcBef>
              <a:spcAft>
                <a:spcPts val="0"/>
              </a:spcAft>
              <a:buClr>
                <a:schemeClr val="dk1"/>
              </a:buClr>
              <a:buSzPts val="2000"/>
              <a:buFont typeface="Verdana"/>
              <a:buNone/>
            </a:pPr>
            <a:endParaRPr/>
          </a:p>
        </p:txBody>
      </p:sp>
      <p:sp>
        <p:nvSpPr>
          <p:cNvPr id="561" name="Google Shape;561;p60"/>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57</a:t>
            </a:fld>
            <a:endParaRPr/>
          </a:p>
        </p:txBody>
      </p:sp>
      <p:pic>
        <p:nvPicPr>
          <p:cNvPr id="562" name="Google Shape;562;p60" descr="Gráfico, Gráfico de linhas&#10;&#10;Descrição gerada automaticamente"/>
          <p:cNvPicPr preferRelativeResize="0"/>
          <p:nvPr/>
        </p:nvPicPr>
        <p:blipFill>
          <a:blip r:embed="rId3">
            <a:alphaModFix/>
          </a:blip>
          <a:stretch>
            <a:fillRect/>
          </a:stretch>
        </p:blipFill>
        <p:spPr>
          <a:xfrm>
            <a:off x="3621826" y="838975"/>
            <a:ext cx="4890575" cy="39260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66"/>
        <p:cNvGrpSpPr/>
        <p:nvPr/>
      </p:nvGrpSpPr>
      <p:grpSpPr>
        <a:xfrm>
          <a:off x="0" y="0"/>
          <a:ext cx="0" cy="0"/>
          <a:chOff x="0" y="0"/>
          <a:chExt cx="0" cy="0"/>
        </a:xfrm>
      </p:grpSpPr>
      <p:sp>
        <p:nvSpPr>
          <p:cNvPr id="567" name="Google Shape;567;p6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Como renderizar imagens mais realistas?</a:t>
            </a:r>
            <a:endParaRPr/>
          </a:p>
        </p:txBody>
      </p:sp>
      <p:sp>
        <p:nvSpPr>
          <p:cNvPr id="568" name="Google Shape;568;p61"/>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Nós precisamos de um modelo muito mais "rico" do mundo:</a:t>
            </a:r>
            <a:endParaRPr/>
          </a:p>
        </p:txBody>
      </p:sp>
      <p:sp>
        <p:nvSpPr>
          <p:cNvPr id="569" name="Google Shape;569;p61"/>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58</a:t>
            </a:fld>
            <a:endParaRPr/>
          </a:p>
        </p:txBody>
      </p:sp>
      <p:pic>
        <p:nvPicPr>
          <p:cNvPr id="570" name="Google Shape;570;p61"/>
          <p:cNvPicPr preferRelativeResize="0"/>
          <p:nvPr/>
        </p:nvPicPr>
        <p:blipFill>
          <a:blip r:embed="rId3">
            <a:alphaModFix/>
          </a:blip>
          <a:stretch>
            <a:fillRect/>
          </a:stretch>
        </p:blipFill>
        <p:spPr>
          <a:xfrm>
            <a:off x="2676175" y="1605925"/>
            <a:ext cx="6142601" cy="3479500"/>
          </a:xfrm>
          <a:prstGeom prst="rect">
            <a:avLst/>
          </a:prstGeom>
          <a:noFill/>
          <a:ln>
            <a:noFill/>
          </a:ln>
        </p:spPr>
      </p:pic>
      <p:sp>
        <p:nvSpPr>
          <p:cNvPr id="571" name="Google Shape;571;p61"/>
          <p:cNvSpPr txBox="1"/>
          <p:nvPr/>
        </p:nvSpPr>
        <p:spPr>
          <a:xfrm>
            <a:off x="381500" y="1605925"/>
            <a:ext cx="2204700" cy="1929300"/>
          </a:xfrm>
          <a:prstGeom prst="rect">
            <a:avLst/>
          </a:prstGeom>
          <a:noFill/>
          <a:ln>
            <a:noFill/>
          </a:ln>
        </p:spPr>
        <p:txBody>
          <a:bodyPr spcFirstLastPara="1" wrap="square" lIns="91425" tIns="91425" rIns="91425" bIns="91425" anchor="t" anchorCtr="0">
            <a:spAutoFit/>
          </a:bodyPr>
          <a:lstStyle/>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Superfícies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Animações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Materiais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Luzes</a:t>
            </a:r>
            <a:endParaRPr sz="2000">
              <a:solidFill>
                <a:schemeClr val="dk1"/>
              </a:solidFill>
              <a:latin typeface="Verdana"/>
              <a:ea typeface="Verdana"/>
              <a:cs typeface="Verdana"/>
              <a:sym typeface="Verdana"/>
            </a:endParaRPr>
          </a:p>
          <a:p>
            <a:pPr marL="342900" lvl="0" indent="-342900" algn="l" rtl="0">
              <a:spcBef>
                <a:spcPts val="400"/>
              </a:spcBef>
              <a:spcAft>
                <a:spcPts val="0"/>
              </a:spcAft>
              <a:buClr>
                <a:schemeClr val="dk1"/>
              </a:buClr>
              <a:buSzPts val="2000"/>
              <a:buChar char="•"/>
            </a:pPr>
            <a:r>
              <a:rPr lang="pt-BR" sz="2000">
                <a:solidFill>
                  <a:schemeClr val="dk1"/>
                </a:solidFill>
                <a:latin typeface="Verdana"/>
                <a:ea typeface="Verdana"/>
                <a:cs typeface="Verdana"/>
                <a:sym typeface="Verdana"/>
              </a:rPr>
              <a:t>Câmeras</a:t>
            </a:r>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1"/>
                                        </p:tgtEl>
                                        <p:attrNameLst>
                                          <p:attrName>style.visibility</p:attrName>
                                        </p:attrNameLst>
                                      </p:cBhvr>
                                      <p:to>
                                        <p:strVal val="visible"/>
                                      </p:to>
                                    </p:set>
                                    <p:animEffect transition="in" filter="fade">
                                      <p:cBhvr>
                                        <p:cTn id="7" dur="1000"/>
                                        <p:tgtEl>
                                          <p:spTgt spid="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75"/>
        <p:cNvGrpSpPr/>
        <p:nvPr/>
      </p:nvGrpSpPr>
      <p:grpSpPr>
        <a:xfrm>
          <a:off x="0" y="0"/>
          <a:ext cx="0" cy="0"/>
          <a:chOff x="0" y="0"/>
          <a:chExt cx="0" cy="0"/>
        </a:xfrm>
      </p:grpSpPr>
      <p:sp>
        <p:nvSpPr>
          <p:cNvPr id="576" name="Google Shape;576;p6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Superfícies 2D</a:t>
            </a:r>
            <a:endParaRPr/>
          </a:p>
        </p:txBody>
      </p:sp>
      <p:sp>
        <p:nvSpPr>
          <p:cNvPr id="577" name="Google Shape;577;p62"/>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59</a:t>
            </a:fld>
            <a:endParaRPr/>
          </a:p>
        </p:txBody>
      </p:sp>
      <p:pic>
        <p:nvPicPr>
          <p:cNvPr id="578" name="Google Shape;578;p62"/>
          <p:cNvPicPr preferRelativeResize="0"/>
          <p:nvPr/>
        </p:nvPicPr>
        <p:blipFill rotWithShape="1">
          <a:blip r:embed="rId3">
            <a:alphaModFix/>
          </a:blip>
          <a:srcRect/>
          <a:stretch/>
        </p:blipFill>
        <p:spPr>
          <a:xfrm>
            <a:off x="1319452" y="804553"/>
            <a:ext cx="5957672" cy="4431277"/>
          </a:xfrm>
          <a:prstGeom prst="rect">
            <a:avLst/>
          </a:prstGeom>
          <a:noFill/>
          <a:ln>
            <a:noFill/>
          </a:ln>
        </p:spPr>
      </p:pic>
      <p:pic>
        <p:nvPicPr>
          <p:cNvPr id="579" name="Google Shape;579;p62"/>
          <p:cNvPicPr preferRelativeResize="0"/>
          <p:nvPr/>
        </p:nvPicPr>
        <p:blipFill rotWithShape="1">
          <a:blip r:embed="rId4">
            <a:alphaModFix/>
          </a:blip>
          <a:srcRect/>
          <a:stretch/>
        </p:blipFill>
        <p:spPr>
          <a:xfrm>
            <a:off x="1372615" y="5296967"/>
            <a:ext cx="732632" cy="187228"/>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0"/>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Vai ter matemática nesse curso ?</a:t>
            </a:r>
            <a:endParaRPr/>
          </a:p>
        </p:txBody>
      </p:sp>
      <p:sp>
        <p:nvSpPr>
          <p:cNvPr id="76" name="Google Shape;76;p10"/>
          <p:cNvSpPr txBox="1">
            <a:spLocks noGrp="1"/>
          </p:cNvSpPr>
          <p:nvPr>
            <p:ph type="body" idx="1"/>
          </p:nvPr>
        </p:nvSpPr>
        <p:spPr>
          <a:xfrm>
            <a:off x="390550" y="838981"/>
            <a:ext cx="8428200" cy="16311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a:t>Sim. Neste curso iremos bem a fundo no funcionamento dos algoritmos que geram os gráficos, e vocês verão na prática como o conhecimento matemático é importante.</a:t>
            </a:r>
            <a:endParaRPr/>
          </a:p>
        </p:txBody>
      </p:sp>
      <p:sp>
        <p:nvSpPr>
          <p:cNvPr id="77" name="Google Shape;77;p10"/>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a:t>
            </a:fld>
            <a:endParaRPr/>
          </a:p>
        </p:txBody>
      </p:sp>
      <p:grpSp>
        <p:nvGrpSpPr>
          <p:cNvPr id="78" name="Google Shape;78;p10"/>
          <p:cNvGrpSpPr/>
          <p:nvPr/>
        </p:nvGrpSpPr>
        <p:grpSpPr>
          <a:xfrm>
            <a:off x="390633" y="2684170"/>
            <a:ext cx="8428029" cy="2412571"/>
            <a:chOff x="238150" y="2619250"/>
            <a:chExt cx="8767324" cy="2635825"/>
          </a:xfrm>
        </p:grpSpPr>
        <p:pic>
          <p:nvPicPr>
            <p:cNvPr id="79" name="Google Shape;79;p10"/>
            <p:cNvPicPr preferRelativeResize="0"/>
            <p:nvPr/>
          </p:nvPicPr>
          <p:blipFill>
            <a:blip r:embed="rId3">
              <a:alphaModFix/>
            </a:blip>
            <a:stretch>
              <a:fillRect/>
            </a:stretch>
          </p:blipFill>
          <p:spPr>
            <a:xfrm>
              <a:off x="4277281" y="2619250"/>
              <a:ext cx="4728193" cy="2635825"/>
            </a:xfrm>
            <a:prstGeom prst="rect">
              <a:avLst/>
            </a:prstGeom>
            <a:noFill/>
            <a:ln>
              <a:noFill/>
            </a:ln>
          </p:spPr>
        </p:pic>
        <p:pic>
          <p:nvPicPr>
            <p:cNvPr id="80" name="Google Shape;80;p10"/>
            <p:cNvPicPr preferRelativeResize="0"/>
            <p:nvPr/>
          </p:nvPicPr>
          <p:blipFill>
            <a:blip r:embed="rId4">
              <a:alphaModFix/>
            </a:blip>
            <a:stretch>
              <a:fillRect/>
            </a:stretch>
          </p:blipFill>
          <p:spPr>
            <a:xfrm>
              <a:off x="238150" y="2619253"/>
              <a:ext cx="3928860" cy="2635821"/>
            </a:xfrm>
            <a:prstGeom prst="rect">
              <a:avLst/>
            </a:prstGeom>
            <a:noFill/>
            <a:ln>
              <a:noFill/>
            </a:ln>
          </p:spPr>
        </p:pic>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6"/>
                                        </p:tgtEl>
                                        <p:attrNameLst>
                                          <p:attrName>style.visibility</p:attrName>
                                        </p:attrNameLst>
                                      </p:cBhvr>
                                      <p:to>
                                        <p:strVal val="visible"/>
                                      </p:to>
                                    </p:set>
                                    <p:animEffect transition="in" filter="fade">
                                      <p:cBhvr>
                                        <p:cTn id="7" dur="1000"/>
                                        <p:tgtEl>
                                          <p:spTgt spid="7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78"/>
                                        </p:tgtEl>
                                        <p:attrNameLst>
                                          <p:attrName>style.visibility</p:attrName>
                                        </p:attrNameLst>
                                      </p:cBhvr>
                                      <p:to>
                                        <p:strVal val="visible"/>
                                      </p:to>
                                    </p:set>
                                    <p:animEffect transition="in" filter="fade">
                                      <p:cBhvr>
                                        <p:cTn id="11" dur="1000"/>
                                        <p:tgtEl>
                                          <p:spTgt spid="7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83"/>
        <p:cNvGrpSpPr/>
        <p:nvPr/>
      </p:nvGrpSpPr>
      <p:grpSpPr>
        <a:xfrm>
          <a:off x="0" y="0"/>
          <a:ext cx="0" cy="0"/>
          <a:chOff x="0" y="0"/>
          <a:chExt cx="0" cy="0"/>
        </a:xfrm>
      </p:grpSpPr>
      <p:sp>
        <p:nvSpPr>
          <p:cNvPr id="584" name="Google Shape;584;p6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Superfícies 3D Complexas</a:t>
            </a:r>
            <a:endParaRPr/>
          </a:p>
        </p:txBody>
      </p:sp>
      <p:sp>
        <p:nvSpPr>
          <p:cNvPr id="585" name="Google Shape;585;p63"/>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60</a:t>
            </a:fld>
            <a:endParaRPr/>
          </a:p>
        </p:txBody>
      </p:sp>
      <p:pic>
        <p:nvPicPr>
          <p:cNvPr id="586" name="Google Shape;586;p63"/>
          <p:cNvPicPr preferRelativeResize="0"/>
          <p:nvPr/>
        </p:nvPicPr>
        <p:blipFill rotWithShape="1">
          <a:blip r:embed="rId3">
            <a:alphaModFix/>
          </a:blip>
          <a:srcRect/>
          <a:stretch/>
        </p:blipFill>
        <p:spPr>
          <a:xfrm>
            <a:off x="808690" y="751965"/>
            <a:ext cx="6984976" cy="4658764"/>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90"/>
        <p:cNvGrpSpPr/>
        <p:nvPr/>
      </p:nvGrpSpPr>
      <p:grpSpPr>
        <a:xfrm>
          <a:off x="0" y="0"/>
          <a:ext cx="0" cy="0"/>
          <a:chOff x="0" y="0"/>
          <a:chExt cx="0" cy="0"/>
        </a:xfrm>
      </p:grpSpPr>
      <p:sp>
        <p:nvSpPr>
          <p:cNvPr id="591" name="Google Shape;591;p6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Propriedade dos Materiais</a:t>
            </a:r>
            <a:endParaRPr/>
          </a:p>
        </p:txBody>
      </p:sp>
      <p:sp>
        <p:nvSpPr>
          <p:cNvPr id="592" name="Google Shape;592;p64"/>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61</a:t>
            </a:fld>
            <a:endParaRPr/>
          </a:p>
        </p:txBody>
      </p:sp>
      <p:pic>
        <p:nvPicPr>
          <p:cNvPr id="593" name="Google Shape;593;p64"/>
          <p:cNvPicPr preferRelativeResize="0"/>
          <p:nvPr/>
        </p:nvPicPr>
        <p:blipFill rotWithShape="1">
          <a:blip r:embed="rId3">
            <a:alphaModFix/>
          </a:blip>
          <a:srcRect/>
          <a:stretch/>
        </p:blipFill>
        <p:spPr>
          <a:xfrm>
            <a:off x="381495" y="798278"/>
            <a:ext cx="3690775" cy="2373879"/>
          </a:xfrm>
          <a:prstGeom prst="rect">
            <a:avLst/>
          </a:prstGeom>
          <a:noFill/>
          <a:ln>
            <a:noFill/>
          </a:ln>
        </p:spPr>
      </p:pic>
      <p:pic>
        <p:nvPicPr>
          <p:cNvPr id="594" name="Google Shape;594;p64"/>
          <p:cNvPicPr preferRelativeResize="0"/>
          <p:nvPr/>
        </p:nvPicPr>
        <p:blipFill rotWithShape="1">
          <a:blip r:embed="rId4">
            <a:alphaModFix/>
          </a:blip>
          <a:srcRect/>
          <a:stretch/>
        </p:blipFill>
        <p:spPr>
          <a:xfrm>
            <a:off x="2067392" y="3310773"/>
            <a:ext cx="3045550" cy="2252091"/>
          </a:xfrm>
          <a:prstGeom prst="rect">
            <a:avLst/>
          </a:prstGeom>
          <a:noFill/>
          <a:ln>
            <a:noFill/>
          </a:ln>
        </p:spPr>
      </p:pic>
      <p:pic>
        <p:nvPicPr>
          <p:cNvPr id="595" name="Google Shape;595;p64"/>
          <p:cNvPicPr preferRelativeResize="0"/>
          <p:nvPr/>
        </p:nvPicPr>
        <p:blipFill rotWithShape="1">
          <a:blip r:embed="rId5">
            <a:alphaModFix/>
          </a:blip>
          <a:srcRect/>
          <a:stretch/>
        </p:blipFill>
        <p:spPr>
          <a:xfrm>
            <a:off x="5331549" y="1150925"/>
            <a:ext cx="3572539" cy="3157751"/>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6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Iluminação</a:t>
            </a:r>
            <a:endParaRPr/>
          </a:p>
        </p:txBody>
      </p:sp>
      <p:sp>
        <p:nvSpPr>
          <p:cNvPr id="601" name="Google Shape;601;p65"/>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62</a:t>
            </a:fld>
            <a:endParaRPr/>
          </a:p>
        </p:txBody>
      </p:sp>
      <p:pic>
        <p:nvPicPr>
          <p:cNvPr id="602" name="Google Shape;602;p65"/>
          <p:cNvPicPr preferRelativeResize="0"/>
          <p:nvPr/>
        </p:nvPicPr>
        <p:blipFill rotWithShape="1">
          <a:blip r:embed="rId3">
            <a:alphaModFix/>
          </a:blip>
          <a:srcRect/>
          <a:stretch/>
        </p:blipFill>
        <p:spPr>
          <a:xfrm>
            <a:off x="1040230" y="775357"/>
            <a:ext cx="7063540" cy="440270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606"/>
        <p:cNvGrpSpPr/>
        <p:nvPr/>
      </p:nvGrpSpPr>
      <p:grpSpPr>
        <a:xfrm>
          <a:off x="0" y="0"/>
          <a:ext cx="0" cy="0"/>
          <a:chOff x="0" y="0"/>
          <a:chExt cx="0" cy="0"/>
        </a:xfrm>
      </p:grpSpPr>
      <p:sp>
        <p:nvSpPr>
          <p:cNvPr id="607" name="Google Shape;607;p6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Animações</a:t>
            </a:r>
            <a:endParaRPr/>
          </a:p>
        </p:txBody>
      </p:sp>
      <p:sp>
        <p:nvSpPr>
          <p:cNvPr id="608" name="Google Shape;608;p66"/>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63</a:t>
            </a:fld>
            <a:endParaRPr/>
          </a:p>
        </p:txBody>
      </p:sp>
      <p:pic>
        <p:nvPicPr>
          <p:cNvPr id="609" name="Google Shape;609;p66"/>
          <p:cNvPicPr preferRelativeResize="0"/>
          <p:nvPr/>
        </p:nvPicPr>
        <p:blipFill>
          <a:blip r:embed="rId3">
            <a:alphaModFix/>
          </a:blip>
          <a:stretch>
            <a:fillRect/>
          </a:stretch>
        </p:blipFill>
        <p:spPr>
          <a:xfrm>
            <a:off x="533902" y="782048"/>
            <a:ext cx="7978499" cy="4503992"/>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6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Simulações Físicas</a:t>
            </a:r>
            <a:endParaRPr/>
          </a:p>
        </p:txBody>
      </p:sp>
      <p:sp>
        <p:nvSpPr>
          <p:cNvPr id="615" name="Google Shape;615;p67"/>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64</a:t>
            </a:fld>
            <a:endParaRPr/>
          </a:p>
        </p:txBody>
      </p:sp>
      <p:pic>
        <p:nvPicPr>
          <p:cNvPr id="616" name="Google Shape;616;p67"/>
          <p:cNvPicPr preferRelativeResize="0"/>
          <p:nvPr/>
        </p:nvPicPr>
        <p:blipFill rotWithShape="1">
          <a:blip r:embed="rId3">
            <a:alphaModFix/>
          </a:blip>
          <a:srcRect/>
          <a:stretch/>
        </p:blipFill>
        <p:spPr>
          <a:xfrm>
            <a:off x="1363982" y="742816"/>
            <a:ext cx="6416035" cy="4416404"/>
          </a:xfrm>
          <a:prstGeom prst="rect">
            <a:avLst/>
          </a:prstGeom>
          <a:noFill/>
          <a:ln>
            <a:noFill/>
          </a:ln>
        </p:spPr>
      </p:pic>
      <p:sp>
        <p:nvSpPr>
          <p:cNvPr id="617" name="Google Shape;617;p67"/>
          <p:cNvSpPr/>
          <p:nvPr/>
        </p:nvSpPr>
        <p:spPr>
          <a:xfrm>
            <a:off x="6738164" y="5193532"/>
            <a:ext cx="120097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b="1">
                <a:solidFill>
                  <a:schemeClr val="dk1"/>
                </a:solidFill>
                <a:latin typeface="Open Sans"/>
                <a:ea typeface="Open Sans"/>
                <a:cs typeface="Open Sans"/>
                <a:sym typeface="Open Sans"/>
              </a:rPr>
              <a:t>[James 2004] </a:t>
            </a:r>
            <a:endParaRPr sz="1400">
              <a:solidFill>
                <a:schemeClr val="dk1"/>
              </a:solidFill>
              <a:latin typeface="Arial"/>
              <a:ea typeface="Arial"/>
              <a:cs typeface="Arial"/>
              <a:sym typeface="Arial"/>
            </a:endParaRPr>
          </a:p>
        </p:txBody>
      </p:sp>
      <p:sp>
        <p:nvSpPr>
          <p:cNvPr id="618" name="Google Shape;618;p67"/>
          <p:cNvSpPr/>
          <p:nvPr/>
        </p:nvSpPr>
        <p:spPr>
          <a:xfrm>
            <a:off x="1363982" y="5226063"/>
            <a:ext cx="52950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u="sng">
                <a:solidFill>
                  <a:schemeClr val="dk1"/>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https://www.youtube.com/watch?v=tT81VPk_ukU</a:t>
            </a:r>
            <a:r>
              <a:rPr lang="pt-BR" sz="1200">
                <a:solidFill>
                  <a:schemeClr val="dk1"/>
                </a:solidFill>
                <a:latin typeface="Arial"/>
                <a:ea typeface="Arial"/>
                <a:cs typeface="Arial"/>
                <a:sym typeface="Arial"/>
              </a:rPr>
              <a:t>  </a:t>
            </a:r>
            <a:endParaRPr sz="1200">
              <a:solidFill>
                <a:schemeClr val="dk1"/>
              </a:solidFill>
              <a:latin typeface="Arial"/>
              <a:ea typeface="Arial"/>
              <a:cs typeface="Arial"/>
              <a:sym typeface="Aria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622"/>
        <p:cNvGrpSpPr/>
        <p:nvPr/>
      </p:nvGrpSpPr>
      <p:grpSpPr>
        <a:xfrm>
          <a:off x="0" y="0"/>
          <a:ext cx="0" cy="0"/>
          <a:chOff x="0" y="0"/>
          <a:chExt cx="0" cy="0"/>
        </a:xfrm>
      </p:grpSpPr>
      <p:sp>
        <p:nvSpPr>
          <p:cNvPr id="623" name="Google Shape;623;p6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Próxima Aula</a:t>
            </a:r>
            <a:endParaRPr/>
          </a:p>
        </p:txBody>
      </p:sp>
      <p:sp>
        <p:nvSpPr>
          <p:cNvPr id="624" name="Google Shape;624;p68"/>
          <p:cNvSpPr txBox="1">
            <a:spLocks noGrp="1"/>
          </p:cNvSpPr>
          <p:nvPr>
            <p:ph type="body" idx="1"/>
          </p:nvPr>
        </p:nvSpPr>
        <p:spPr>
          <a:xfrm>
            <a:off x="390548" y="838986"/>
            <a:ext cx="8428232" cy="158529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Na próxima aula, vamos falar sobre desenhar um triângulo</a:t>
            </a:r>
            <a:endParaRPr/>
          </a:p>
          <a:p>
            <a:pPr marL="0" lvl="0" indent="0" algn="l" rtl="0">
              <a:spcBef>
                <a:spcPts val="400"/>
              </a:spcBef>
              <a:spcAft>
                <a:spcPts val="0"/>
              </a:spcAft>
              <a:buClr>
                <a:schemeClr val="dk1"/>
              </a:buClr>
              <a:buSzPts val="2000"/>
              <a:buFont typeface="Verdana"/>
              <a:buNone/>
            </a:pPr>
            <a:endParaRPr/>
          </a:p>
          <a:p>
            <a:pPr marL="0" lvl="0" indent="0" algn="l" rtl="0">
              <a:spcBef>
                <a:spcPts val="400"/>
              </a:spcBef>
              <a:spcAft>
                <a:spcPts val="0"/>
              </a:spcAft>
              <a:buClr>
                <a:schemeClr val="dk1"/>
              </a:buClr>
              <a:buSzPts val="2000"/>
              <a:buFont typeface="Verdana"/>
              <a:buNone/>
            </a:pPr>
            <a:r>
              <a:rPr lang="pt-BR"/>
              <a:t>E é muito mais interessante do que pode parecer ...</a:t>
            </a:r>
            <a:endParaRPr/>
          </a:p>
          <a:p>
            <a:pPr marL="0" lvl="0" indent="0" algn="l" rtl="0">
              <a:spcBef>
                <a:spcPts val="400"/>
              </a:spcBef>
              <a:spcAft>
                <a:spcPts val="0"/>
              </a:spcAft>
              <a:buClr>
                <a:schemeClr val="dk1"/>
              </a:buClr>
              <a:buSzPts val="2000"/>
              <a:buFont typeface="Verdana"/>
              <a:buNone/>
            </a:pPr>
            <a:r>
              <a:rPr lang="pt-BR"/>
              <a:t>Além disso, o que há com essas linhas "irregulares"?</a:t>
            </a:r>
            <a:endParaRPr/>
          </a:p>
        </p:txBody>
      </p:sp>
      <p:sp>
        <p:nvSpPr>
          <p:cNvPr id="625" name="Google Shape;625;p68"/>
          <p:cNvSpPr txBox="1">
            <a:spLocks noGrp="1"/>
          </p:cNvSpPr>
          <p:nvPr>
            <p:ph type="sldNum" idx="12"/>
          </p:nvPr>
        </p:nvSpPr>
        <p:spPr>
          <a:xfrm>
            <a:off x="0" y="5410729"/>
            <a:ext cx="381495" cy="304271"/>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65</a:t>
            </a:fld>
            <a:endParaRPr/>
          </a:p>
        </p:txBody>
      </p:sp>
      <p:pic>
        <p:nvPicPr>
          <p:cNvPr id="626" name="Google Shape;626;p68"/>
          <p:cNvPicPr preferRelativeResize="0"/>
          <p:nvPr/>
        </p:nvPicPr>
        <p:blipFill rotWithShape="1">
          <a:blip r:embed="rId3">
            <a:alphaModFix/>
          </a:blip>
          <a:srcRect/>
          <a:stretch/>
        </p:blipFill>
        <p:spPr>
          <a:xfrm>
            <a:off x="390550" y="2565775"/>
            <a:ext cx="4345461" cy="2197424"/>
          </a:xfrm>
          <a:prstGeom prst="rect">
            <a:avLst/>
          </a:prstGeom>
          <a:noFill/>
          <a:ln>
            <a:noFill/>
          </a:ln>
        </p:spPr>
      </p:pic>
      <p:pic>
        <p:nvPicPr>
          <p:cNvPr id="627" name="Google Shape;627;p68"/>
          <p:cNvPicPr preferRelativeResize="0"/>
          <p:nvPr/>
        </p:nvPicPr>
        <p:blipFill>
          <a:blip r:embed="rId4">
            <a:alphaModFix/>
          </a:blip>
          <a:stretch>
            <a:fillRect/>
          </a:stretch>
        </p:blipFill>
        <p:spPr>
          <a:xfrm>
            <a:off x="5233649" y="2565776"/>
            <a:ext cx="3116750" cy="2197421"/>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69"/>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fld id="{00000000-1234-1234-1234-123412341234}" type="slidenum">
              <a:rPr lang="pt-BR"/>
              <a:t>66</a:t>
            </a:fld>
            <a:endParaRPr/>
          </a:p>
        </p:txBody>
      </p:sp>
      <p:sp>
        <p:nvSpPr>
          <p:cNvPr id="633" name="Google Shape;633;p69"/>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634" name="Google Shape;634;p69"/>
          <p:cNvSpPr txBox="1">
            <a:spLocks noGrp="1"/>
          </p:cNvSpPr>
          <p:nvPr>
            <p:ph type="body" idx="2"/>
          </p:nvPr>
        </p:nvSpPr>
        <p:spPr>
          <a:xfrm>
            <a:off x="1567650" y="4169663"/>
            <a:ext cx="6119700" cy="987335"/>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pt-BR" sz="2333" dirty="0"/>
              <a:t>Luciano Soares</a:t>
            </a:r>
            <a:endParaRPr dirty="0"/>
          </a:p>
          <a:p>
            <a:pPr marL="0" lvl="0" indent="0" algn="ctr" rtl="0">
              <a:spcBef>
                <a:spcPts val="467"/>
              </a:spcBef>
              <a:spcAft>
                <a:spcPts val="0"/>
              </a:spcAft>
              <a:buClr>
                <a:schemeClr val="lt1"/>
              </a:buClr>
              <a:buSzPts val="2333"/>
              <a:buFont typeface="Verdana"/>
              <a:buNone/>
            </a:pPr>
            <a:r>
              <a:rPr lang="pt-BR" sz="2333" dirty="0"/>
              <a:t>&lt;</a:t>
            </a:r>
            <a:r>
              <a:rPr lang="pt-BR" sz="2333" dirty="0" err="1"/>
              <a:t>lpsoares@insper.edu.br</a:t>
            </a:r>
            <a:r>
              <a:rPr lang="pt-BR" sz="2333" dirty="0"/>
              <a:t>&gt;</a:t>
            </a:r>
            <a:endParaRPr sz="2333"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1"/>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E os resultados</a:t>
            </a:r>
            <a:endParaRPr/>
          </a:p>
        </p:txBody>
      </p:sp>
      <p:sp>
        <p:nvSpPr>
          <p:cNvPr id="86" name="Google Shape;86;p11"/>
          <p:cNvSpPr txBox="1">
            <a:spLocks noGrp="1"/>
          </p:cNvSpPr>
          <p:nvPr>
            <p:ph type="body" idx="1"/>
          </p:nvPr>
        </p:nvSpPr>
        <p:spPr>
          <a:xfrm>
            <a:off x="390550" y="838977"/>
            <a:ext cx="8428200" cy="11364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a:t>Começaremos com resultados bem simples. Triângulos, Esferas,... </a:t>
            </a:r>
            <a:endParaRPr/>
          </a:p>
        </p:txBody>
      </p:sp>
      <p:sp>
        <p:nvSpPr>
          <p:cNvPr id="87" name="Google Shape;87;p11"/>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7</a:t>
            </a:fld>
            <a:endParaRPr/>
          </a:p>
        </p:txBody>
      </p:sp>
      <p:pic>
        <p:nvPicPr>
          <p:cNvPr id="88" name="Google Shape;88;p11"/>
          <p:cNvPicPr preferRelativeResize="0"/>
          <p:nvPr/>
        </p:nvPicPr>
        <p:blipFill>
          <a:blip r:embed="rId3">
            <a:alphaModFix/>
          </a:blip>
          <a:stretch>
            <a:fillRect/>
          </a:stretch>
        </p:blipFill>
        <p:spPr>
          <a:xfrm>
            <a:off x="671325" y="1863902"/>
            <a:ext cx="4177132" cy="3434824"/>
          </a:xfrm>
          <a:prstGeom prst="rect">
            <a:avLst/>
          </a:prstGeom>
          <a:noFill/>
          <a:ln>
            <a:noFill/>
          </a:ln>
        </p:spPr>
      </p:pic>
      <p:pic>
        <p:nvPicPr>
          <p:cNvPr id="89" name="Google Shape;89;p11"/>
          <p:cNvPicPr preferRelativeResize="0"/>
          <p:nvPr/>
        </p:nvPicPr>
        <p:blipFill>
          <a:blip r:embed="rId4">
            <a:alphaModFix/>
          </a:blip>
          <a:stretch>
            <a:fillRect/>
          </a:stretch>
        </p:blipFill>
        <p:spPr>
          <a:xfrm>
            <a:off x="4794857" y="1803577"/>
            <a:ext cx="3434823" cy="3434823"/>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6"/>
                                        </p:tgtEl>
                                        <p:attrNameLst>
                                          <p:attrName>style.visibility</p:attrName>
                                        </p:attrNameLst>
                                      </p:cBhvr>
                                      <p:to>
                                        <p:strVal val="visible"/>
                                      </p:to>
                                    </p:set>
                                    <p:animEffect transition="in" filter="fade">
                                      <p:cBhvr>
                                        <p:cTn id="7" dur="1000"/>
                                        <p:tgtEl>
                                          <p:spTgt spid="86"/>
                                        </p:tgtEl>
                                      </p:cBhvr>
                                    </p:animEffect>
                                  </p:childTnLst>
                                </p:cTn>
                              </p:par>
                            </p:childTnLst>
                          </p:cTn>
                        </p:par>
                        <p:par>
                          <p:cTn id="8" fill="hold">
                            <p:stCondLst>
                              <p:cond delay="1000"/>
                            </p:stCondLst>
                            <p:childTnLst>
                              <p:par>
                                <p:cTn id="9" presetID="10" presetClass="entr" presetSubtype="0" fill="hold" nodeType="afterEffect">
                                  <p:stCondLst>
                                    <p:cond delay="0"/>
                                  </p:stCondLst>
                                  <p:childTnLst>
                                    <p:set>
                                      <p:cBhvr>
                                        <p:cTn id="10" dur="1" fill="hold">
                                          <p:stCondLst>
                                            <p:cond delay="0"/>
                                          </p:stCondLst>
                                        </p:cTn>
                                        <p:tgtEl>
                                          <p:spTgt spid="88"/>
                                        </p:tgtEl>
                                        <p:attrNameLst>
                                          <p:attrName>style.visibility</p:attrName>
                                        </p:attrNameLst>
                                      </p:cBhvr>
                                      <p:to>
                                        <p:strVal val="visible"/>
                                      </p:to>
                                    </p:set>
                                    <p:animEffect transition="in" filter="fade">
                                      <p:cBhvr>
                                        <p:cTn id="11" dur="1000"/>
                                        <p:tgtEl>
                                          <p:spTgt spid="88"/>
                                        </p:tgtEl>
                                      </p:cBhvr>
                                    </p:animEffect>
                                  </p:childTnLst>
                                </p:cTn>
                              </p:par>
                              <p:par>
                                <p:cTn id="12" presetID="10" presetClass="entr" presetSubtype="0" fill="hold" nodeType="withEffect">
                                  <p:stCondLst>
                                    <p:cond delay="0"/>
                                  </p:stCondLst>
                                  <p:childTnLst>
                                    <p:set>
                                      <p:cBhvr>
                                        <p:cTn id="13" dur="1" fill="hold">
                                          <p:stCondLst>
                                            <p:cond delay="0"/>
                                          </p:stCondLst>
                                        </p:cTn>
                                        <p:tgtEl>
                                          <p:spTgt spid="89"/>
                                        </p:tgtEl>
                                        <p:attrNameLst>
                                          <p:attrName>style.visibility</p:attrName>
                                        </p:attrNameLst>
                                      </p:cBhvr>
                                      <p:to>
                                        <p:strVal val="visible"/>
                                      </p:to>
                                    </p:set>
                                    <p:animEffect transition="in" filter="fade">
                                      <p:cBhvr>
                                        <p:cTn id="14" dur="1000"/>
                                        <p:tgtEl>
                                          <p:spTgt spid="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Podemos ir mais longe?</a:t>
            </a:r>
            <a:endParaRPr/>
          </a:p>
        </p:txBody>
      </p:sp>
      <p:sp>
        <p:nvSpPr>
          <p:cNvPr id="95" name="Google Shape;95;p12"/>
          <p:cNvSpPr txBox="1">
            <a:spLocks noGrp="1"/>
          </p:cNvSpPr>
          <p:nvPr>
            <p:ph type="body" idx="1"/>
          </p:nvPr>
        </p:nvSpPr>
        <p:spPr>
          <a:xfrm>
            <a:off x="182880" y="838975"/>
            <a:ext cx="8961120" cy="1136400"/>
          </a:xfrm>
          <a:prstGeom prst="rect">
            <a:avLst/>
          </a:prstGeom>
          <a:noFill/>
          <a:ln>
            <a:noFill/>
          </a:ln>
        </p:spPr>
        <p:txBody>
          <a:bodyPr spcFirstLastPara="1" wrap="square" lIns="91425" tIns="45700" rIns="91425" bIns="45700" anchor="t" anchorCtr="0">
            <a:normAutofit/>
          </a:bodyPr>
          <a:lstStyle/>
          <a:p>
            <a:pPr marL="0" lvl="0" indent="0" algn="l" rtl="0">
              <a:spcBef>
                <a:spcPts val="480"/>
              </a:spcBef>
              <a:spcAft>
                <a:spcPts val="0"/>
              </a:spcAft>
              <a:buClr>
                <a:schemeClr val="dk1"/>
              </a:buClr>
              <a:buSzPts val="2400"/>
              <a:buFont typeface="Verdana"/>
              <a:buNone/>
            </a:pPr>
            <a:r>
              <a:rPr lang="pt-BR" sz="2400" dirty="0"/>
              <a:t>Na segunda parte do curso trabalharemos com </a:t>
            </a:r>
            <a:r>
              <a:rPr lang="pt-BR" sz="2400" dirty="0" err="1"/>
              <a:t>shaders</a:t>
            </a:r>
            <a:r>
              <a:rPr lang="pt-BR" sz="2400" dirty="0"/>
              <a:t>.</a:t>
            </a:r>
            <a:endParaRPr dirty="0"/>
          </a:p>
        </p:txBody>
      </p:sp>
      <p:sp>
        <p:nvSpPr>
          <p:cNvPr id="96" name="Google Shape;96;p1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8</a:t>
            </a:fld>
            <a:endParaRPr/>
          </a:p>
        </p:txBody>
      </p:sp>
      <p:sp>
        <p:nvSpPr>
          <p:cNvPr id="3" name="TextBox 2">
            <a:extLst>
              <a:ext uri="{FF2B5EF4-FFF2-40B4-BE49-F238E27FC236}">
                <a16:creationId xmlns:a16="http://schemas.microsoft.com/office/drawing/2014/main" id="{459AFBDC-DF46-61E8-781D-5905A04EB7D3}"/>
              </a:ext>
            </a:extLst>
          </p:cNvPr>
          <p:cNvSpPr txBox="1"/>
          <p:nvPr/>
        </p:nvSpPr>
        <p:spPr>
          <a:xfrm>
            <a:off x="1193290" y="1974874"/>
            <a:ext cx="4585716" cy="307777"/>
          </a:xfrm>
          <a:prstGeom prst="rect">
            <a:avLst/>
          </a:prstGeom>
          <a:noFill/>
        </p:spPr>
        <p:txBody>
          <a:bodyPr wrap="square">
            <a:spAutoFit/>
          </a:bodyPr>
          <a:lstStyle/>
          <a:p>
            <a:r>
              <a:rPr lang="pt-BR" dirty="0"/>
              <a:t>https://</a:t>
            </a:r>
            <a:r>
              <a:rPr lang="pt-BR" dirty="0" err="1"/>
              <a:t>twitter.com</a:t>
            </a:r>
            <a:r>
              <a:rPr lang="pt-BR" dirty="0"/>
              <a:t>/</a:t>
            </a:r>
            <a:r>
              <a:rPr lang="pt-BR" dirty="0" err="1"/>
              <a:t>arsiliath</a:t>
            </a:r>
            <a:r>
              <a:rPr lang="pt-BR" dirty="0"/>
              <a:t>/media</a:t>
            </a:r>
          </a:p>
        </p:txBody>
      </p:sp>
      <p:pic>
        <p:nvPicPr>
          <p:cNvPr id="4" name="Picture 3">
            <a:extLst>
              <a:ext uri="{FF2B5EF4-FFF2-40B4-BE49-F238E27FC236}">
                <a16:creationId xmlns:a16="http://schemas.microsoft.com/office/drawing/2014/main" id="{B7519070-FA47-3762-561C-0F71C9FE2CA4}"/>
              </a:ext>
            </a:extLst>
          </p:cNvPr>
          <p:cNvPicPr>
            <a:picLocks noChangeAspect="1"/>
          </p:cNvPicPr>
          <p:nvPr/>
        </p:nvPicPr>
        <p:blipFill>
          <a:blip r:embed="rId3"/>
          <a:stretch>
            <a:fillRect/>
          </a:stretch>
        </p:blipFill>
        <p:spPr>
          <a:xfrm>
            <a:off x="5024630" y="2592731"/>
            <a:ext cx="2926080" cy="2703698"/>
          </a:xfrm>
          <a:prstGeom prst="rect">
            <a:avLst/>
          </a:prstGeom>
        </p:spPr>
      </p:pic>
      <p:pic>
        <p:nvPicPr>
          <p:cNvPr id="5" name="Picture 4">
            <a:extLst>
              <a:ext uri="{FF2B5EF4-FFF2-40B4-BE49-F238E27FC236}">
                <a16:creationId xmlns:a16="http://schemas.microsoft.com/office/drawing/2014/main" id="{734AAE8F-8DA4-1B9D-CF1C-538644CF0E96}"/>
              </a:ext>
            </a:extLst>
          </p:cNvPr>
          <p:cNvPicPr>
            <a:picLocks noChangeAspect="1"/>
          </p:cNvPicPr>
          <p:nvPr/>
        </p:nvPicPr>
        <p:blipFill>
          <a:blip r:embed="rId4"/>
          <a:stretch>
            <a:fillRect/>
          </a:stretch>
        </p:blipFill>
        <p:spPr>
          <a:xfrm>
            <a:off x="1193290" y="2591329"/>
            <a:ext cx="3073400" cy="2705100"/>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5"/>
                                        </p:tgtEl>
                                        <p:attrNameLst>
                                          <p:attrName>style.visibility</p:attrName>
                                        </p:attrNameLst>
                                      </p:cBhvr>
                                      <p:to>
                                        <p:strVal val="visible"/>
                                      </p:to>
                                    </p:set>
                                    <p:animEffect transition="in" filter="fade">
                                      <p:cBhvr>
                                        <p:cTn id="7" dur="1000"/>
                                        <p:tgtEl>
                                          <p:spTgt spid="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O foco não é mergulhar nas APIs Gráficas</a:t>
            </a:r>
            <a:endParaRPr dirty="0"/>
          </a:p>
        </p:txBody>
      </p:sp>
      <p:sp>
        <p:nvSpPr>
          <p:cNvPr id="96" name="Google Shape;96;p12"/>
          <p:cNvSpPr txBox="1">
            <a:spLocks noGrp="1"/>
          </p:cNvSpPr>
          <p:nvPr>
            <p:ph type="sldNum" idx="12"/>
          </p:nvPr>
        </p:nvSpPr>
        <p:spPr>
          <a:xfrm>
            <a:off x="0" y="5410729"/>
            <a:ext cx="381600" cy="30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pt-BR"/>
              <a:t>9</a:t>
            </a:fld>
            <a:endParaRPr/>
          </a:p>
        </p:txBody>
      </p:sp>
      <p:pic>
        <p:nvPicPr>
          <p:cNvPr id="97" name="Google Shape;97;p12"/>
          <p:cNvPicPr preferRelativeResize="0"/>
          <p:nvPr/>
        </p:nvPicPr>
        <p:blipFill>
          <a:blip r:embed="rId3">
            <a:alphaModFix/>
          </a:blip>
          <a:stretch>
            <a:fillRect/>
          </a:stretch>
        </p:blipFill>
        <p:spPr>
          <a:xfrm>
            <a:off x="1196216" y="1190848"/>
            <a:ext cx="2668647" cy="1136400"/>
          </a:xfrm>
          <a:prstGeom prst="rect">
            <a:avLst/>
          </a:prstGeom>
          <a:noFill/>
          <a:ln>
            <a:noFill/>
          </a:ln>
        </p:spPr>
      </p:pic>
      <p:pic>
        <p:nvPicPr>
          <p:cNvPr id="98" name="Google Shape;98;p12"/>
          <p:cNvPicPr preferRelativeResize="0"/>
          <p:nvPr/>
        </p:nvPicPr>
        <p:blipFill>
          <a:blip r:embed="rId4">
            <a:alphaModFix/>
          </a:blip>
          <a:stretch>
            <a:fillRect/>
          </a:stretch>
        </p:blipFill>
        <p:spPr>
          <a:xfrm>
            <a:off x="4966191" y="1412023"/>
            <a:ext cx="3445600" cy="915225"/>
          </a:xfrm>
          <a:prstGeom prst="rect">
            <a:avLst/>
          </a:prstGeom>
          <a:noFill/>
          <a:ln>
            <a:noFill/>
          </a:ln>
        </p:spPr>
      </p:pic>
      <p:pic>
        <p:nvPicPr>
          <p:cNvPr id="99" name="Google Shape;99;p12"/>
          <p:cNvPicPr preferRelativeResize="0"/>
          <p:nvPr/>
        </p:nvPicPr>
        <p:blipFill>
          <a:blip r:embed="rId5">
            <a:alphaModFix/>
          </a:blip>
          <a:stretch>
            <a:fillRect/>
          </a:stretch>
        </p:blipFill>
        <p:spPr>
          <a:xfrm>
            <a:off x="636991" y="2906723"/>
            <a:ext cx="1942875" cy="1942875"/>
          </a:xfrm>
          <a:prstGeom prst="rect">
            <a:avLst/>
          </a:prstGeom>
          <a:noFill/>
          <a:ln>
            <a:noFill/>
          </a:ln>
        </p:spPr>
      </p:pic>
      <p:pic>
        <p:nvPicPr>
          <p:cNvPr id="100" name="Google Shape;100;p12"/>
          <p:cNvPicPr preferRelativeResize="0"/>
          <p:nvPr/>
        </p:nvPicPr>
        <p:blipFill>
          <a:blip r:embed="rId6">
            <a:alphaModFix/>
          </a:blip>
          <a:stretch>
            <a:fillRect/>
          </a:stretch>
        </p:blipFill>
        <p:spPr>
          <a:xfrm>
            <a:off x="5640916" y="3713198"/>
            <a:ext cx="2722048" cy="1136400"/>
          </a:xfrm>
          <a:prstGeom prst="rect">
            <a:avLst/>
          </a:prstGeom>
          <a:noFill/>
          <a:ln>
            <a:noFill/>
          </a:ln>
        </p:spPr>
      </p:pic>
      <p:pic>
        <p:nvPicPr>
          <p:cNvPr id="101" name="Google Shape;101;p12"/>
          <p:cNvPicPr preferRelativeResize="0"/>
          <p:nvPr/>
        </p:nvPicPr>
        <p:blipFill>
          <a:blip r:embed="rId7">
            <a:alphaModFix/>
          </a:blip>
          <a:stretch>
            <a:fillRect/>
          </a:stretch>
        </p:blipFill>
        <p:spPr>
          <a:xfrm>
            <a:off x="3382691" y="2391698"/>
            <a:ext cx="2511011" cy="1269388"/>
          </a:xfrm>
          <a:prstGeom prst="rect">
            <a:avLst/>
          </a:prstGeom>
          <a:noFill/>
          <a:ln>
            <a:noFill/>
          </a:ln>
        </p:spPr>
      </p:pic>
    </p:spTree>
    <p:extLst>
      <p:ext uri="{BB962C8B-B14F-4D97-AF65-F5344CB8AC3E}">
        <p14:creationId xmlns:p14="http://schemas.microsoft.com/office/powerpoint/2010/main" val="3968221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97"/>
                                        </p:tgtEl>
                                        <p:attrNameLst>
                                          <p:attrName>style.visibility</p:attrName>
                                        </p:attrNameLst>
                                      </p:cBhvr>
                                      <p:to>
                                        <p:strVal val="visible"/>
                                      </p:to>
                                    </p:set>
                                    <p:animEffect transition="in" filter="fade">
                                      <p:cBhvr>
                                        <p:cTn id="7" dur="3000"/>
                                        <p:tgtEl>
                                          <p:spTgt spid="97"/>
                                        </p:tgtEl>
                                      </p:cBhvr>
                                    </p:animEffect>
                                  </p:childTnLst>
                                </p:cTn>
                              </p:par>
                              <p:par>
                                <p:cTn id="8" presetID="10" presetClass="entr" presetSubtype="0" fill="hold" nodeType="withEffect">
                                  <p:stCondLst>
                                    <p:cond delay="0"/>
                                  </p:stCondLst>
                                  <p:childTnLst>
                                    <p:set>
                                      <p:cBhvr>
                                        <p:cTn id="9" dur="1" fill="hold">
                                          <p:stCondLst>
                                            <p:cond delay="0"/>
                                          </p:stCondLst>
                                        </p:cTn>
                                        <p:tgtEl>
                                          <p:spTgt spid="98"/>
                                        </p:tgtEl>
                                        <p:attrNameLst>
                                          <p:attrName>style.visibility</p:attrName>
                                        </p:attrNameLst>
                                      </p:cBhvr>
                                      <p:to>
                                        <p:strVal val="visible"/>
                                      </p:to>
                                    </p:set>
                                    <p:animEffect transition="in" filter="fade">
                                      <p:cBhvr>
                                        <p:cTn id="10" dur="1500"/>
                                        <p:tgtEl>
                                          <p:spTgt spid="98"/>
                                        </p:tgtEl>
                                      </p:cBhvr>
                                    </p:animEffect>
                                  </p:childTnLst>
                                </p:cTn>
                              </p:par>
                              <p:par>
                                <p:cTn id="11" presetID="10" presetClass="entr" presetSubtype="0" fill="hold" nodeType="withEffect">
                                  <p:stCondLst>
                                    <p:cond delay="0"/>
                                  </p:stCondLst>
                                  <p:childTnLst>
                                    <p:set>
                                      <p:cBhvr>
                                        <p:cTn id="12" dur="1" fill="hold">
                                          <p:stCondLst>
                                            <p:cond delay="0"/>
                                          </p:stCondLst>
                                        </p:cTn>
                                        <p:tgtEl>
                                          <p:spTgt spid="100"/>
                                        </p:tgtEl>
                                        <p:attrNameLst>
                                          <p:attrName>style.visibility</p:attrName>
                                        </p:attrNameLst>
                                      </p:cBhvr>
                                      <p:to>
                                        <p:strVal val="visible"/>
                                      </p:to>
                                    </p:set>
                                    <p:animEffect transition="in" filter="fade">
                                      <p:cBhvr>
                                        <p:cTn id="13" dur="500"/>
                                        <p:tgtEl>
                                          <p:spTgt spid="100"/>
                                        </p:tgtEl>
                                      </p:cBhvr>
                                    </p:animEffect>
                                  </p:childTnLst>
                                </p:cTn>
                              </p:par>
                              <p:par>
                                <p:cTn id="14" presetID="10" presetClass="entr" presetSubtype="0" fill="hold" nodeType="withEffect">
                                  <p:stCondLst>
                                    <p:cond delay="0"/>
                                  </p:stCondLst>
                                  <p:childTnLst>
                                    <p:set>
                                      <p:cBhvr>
                                        <p:cTn id="15" dur="1" fill="hold">
                                          <p:stCondLst>
                                            <p:cond delay="0"/>
                                          </p:stCondLst>
                                        </p:cTn>
                                        <p:tgtEl>
                                          <p:spTgt spid="101"/>
                                        </p:tgtEl>
                                        <p:attrNameLst>
                                          <p:attrName>style.visibility</p:attrName>
                                        </p:attrNameLst>
                                      </p:cBhvr>
                                      <p:to>
                                        <p:strVal val="visible"/>
                                      </p:to>
                                    </p:set>
                                    <p:animEffect transition="in" filter="fade">
                                      <p:cBhvr>
                                        <p:cTn id="16" dur="1500"/>
                                        <p:tgtEl>
                                          <p:spTgt spid="101"/>
                                        </p:tgtEl>
                                      </p:cBhvr>
                                    </p:animEffect>
                                  </p:childTnLst>
                                </p:cTn>
                              </p:par>
                              <p:par>
                                <p:cTn id="17" presetID="10" presetClass="entr" presetSubtype="0" fill="hold" nodeType="withEffect">
                                  <p:stCondLst>
                                    <p:cond delay="0"/>
                                  </p:stCondLst>
                                  <p:childTnLst>
                                    <p:set>
                                      <p:cBhvr>
                                        <p:cTn id="18" dur="1" fill="hold">
                                          <p:stCondLst>
                                            <p:cond delay="0"/>
                                          </p:stCondLst>
                                        </p:cTn>
                                        <p:tgtEl>
                                          <p:spTgt spid="99"/>
                                        </p:tgtEl>
                                        <p:attrNameLst>
                                          <p:attrName>style.visibility</p:attrName>
                                        </p:attrNameLst>
                                      </p:cBhvr>
                                      <p:to>
                                        <p:strVal val="visible"/>
                                      </p:to>
                                    </p:set>
                                    <p:animEffect transition="in" filter="fade">
                                      <p:cBhvr>
                                        <p:cTn id="19" dur="3500"/>
                                        <p:tgtEl>
                                          <p:spTgt spid="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37</TotalTime>
  <Words>2772</Words>
  <Application>Microsoft Macintosh PowerPoint</Application>
  <PresentationFormat>On-screen Show (16:10)</PresentationFormat>
  <Paragraphs>522</Paragraphs>
  <Slides>66</Slides>
  <Notes>66</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66</vt:i4>
      </vt:variant>
    </vt:vector>
  </HeadingPairs>
  <TitlesOfParts>
    <vt:vector size="71" baseType="lpstr">
      <vt:lpstr>Arial</vt:lpstr>
      <vt:lpstr>Open Sans</vt:lpstr>
      <vt:lpstr>Cambria Math</vt:lpstr>
      <vt:lpstr>Verdana</vt:lpstr>
      <vt:lpstr>Personalizar design</vt:lpstr>
      <vt:lpstr>PowerPoint Presentation</vt:lpstr>
      <vt:lpstr>Professores</vt:lpstr>
      <vt:lpstr>Sobre esse curso</vt:lpstr>
      <vt:lpstr>Horário de Atendimento</vt:lpstr>
      <vt:lpstr>Computação Gráfica</vt:lpstr>
      <vt:lpstr>Vai ter matemática nesse curso ?</vt:lpstr>
      <vt:lpstr>E os resultados</vt:lpstr>
      <vt:lpstr>Podemos ir mais longe?</vt:lpstr>
      <vt:lpstr>O foco não é mergulhar nas APIs Gráficas</vt:lpstr>
      <vt:lpstr>O que é Computação Gráfica?</vt:lpstr>
      <vt:lpstr>Onde está a Computação Gráfica?</vt:lpstr>
      <vt:lpstr>Por que Informação Visual</vt:lpstr>
      <vt:lpstr>Usos da Computação Gráfica Filmes</vt:lpstr>
      <vt:lpstr>SIGGRAPH 2021 Computer Animation Festival </vt:lpstr>
      <vt:lpstr>Usos da Computação Gráfica Jogos Digitais</vt:lpstr>
      <vt:lpstr>Unreal Engine 5 Revealed!</vt:lpstr>
      <vt:lpstr>Usos da Computação Gráfica  Interface Gráfica / Graphical User Interface</vt:lpstr>
      <vt:lpstr>Usos da Computação Gráfica Imagem e terrenos para mapas</vt:lpstr>
      <vt:lpstr>Usos da Computação Gráfica CAD (Computer-aided design)</vt:lpstr>
      <vt:lpstr>Usos da Computação Gráfica Arquitetura</vt:lpstr>
      <vt:lpstr>Usos da Computação Gráfica  Design de Produtos</vt:lpstr>
      <vt:lpstr>Usos da Computação Gráfica  Visualização</vt:lpstr>
      <vt:lpstr>Usos da Computação Gráfica  Simulações</vt:lpstr>
      <vt:lpstr>Usos da Computação Gráfica  Impressão 3D</vt:lpstr>
      <vt:lpstr>Supercomputação (GPUs)</vt:lpstr>
      <vt:lpstr>Fundamentos da Computação Gráfica</vt:lpstr>
      <vt:lpstr>Objetivos de Aprendizagem</vt:lpstr>
      <vt:lpstr>Bibliografia</vt:lpstr>
      <vt:lpstr>Avaliação</vt:lpstr>
      <vt:lpstr>Política de Atrasos nas Entregas</vt:lpstr>
      <vt:lpstr>PowerPoint Presentation</vt:lpstr>
      <vt:lpstr>Projeção Perspectiva</vt:lpstr>
      <vt:lpstr>Câmara Estenopeica</vt:lpstr>
      <vt:lpstr>Para quem não conhecem uma câmera pinhole</vt:lpstr>
      <vt:lpstr>Atividade: Modelar e Desenhar um Cubo</vt:lpstr>
      <vt:lpstr>ATIVIDADE 1: DESENHANDO UM CUBO</vt:lpstr>
      <vt:lpstr>Sistema de Coordenadas Cartesianas 3D</vt:lpstr>
      <vt:lpstr>Atividade: Modelando o Cubo</vt:lpstr>
      <vt:lpstr>Atividade: Desenhando o Cubo</vt:lpstr>
      <vt:lpstr>Projeção Perspectiva : Visão Lateral</vt:lpstr>
      <vt:lpstr>Projeção Perspectiva : Visão 3D</vt:lpstr>
      <vt:lpstr>Atividade: Resultado Esperado</vt:lpstr>
      <vt:lpstr>Mas como se desenha linhas no computador?</vt:lpstr>
      <vt:lpstr>Funcionamento dos Displays</vt:lpstr>
      <vt:lpstr>Funcionamento dos Displays</vt:lpstr>
      <vt:lpstr>Como as imagens são representadas</vt:lpstr>
      <vt:lpstr>Frame Buffer</vt:lpstr>
      <vt:lpstr>Desenhando Pontos na Tela</vt:lpstr>
      <vt:lpstr>Quais pixels eu devo colorir para ver a linha? </vt:lpstr>
      <vt:lpstr>Quais pixels eu devo colorir para ver a linha? </vt:lpstr>
      <vt:lpstr>Mas qual o algoritmo para selecionar os pixels?</vt:lpstr>
      <vt:lpstr>Rasterização Incremental de Linhas</vt:lpstr>
      <vt:lpstr>Algoritmo de Bresenham</vt:lpstr>
      <vt:lpstr>ATIVIDADE 2: DESENHANDO UMA LINHA</vt:lpstr>
      <vt:lpstr>Atividade 2 - Exercício 1</vt:lpstr>
      <vt:lpstr>Atividade 2 - Exercício 1</vt:lpstr>
      <vt:lpstr>Avançando o Desenho do Cubo</vt:lpstr>
      <vt:lpstr>Como renderizar imagens mais realistas?</vt:lpstr>
      <vt:lpstr>Superfícies 2D</vt:lpstr>
      <vt:lpstr>Superfícies 3D Complexas</vt:lpstr>
      <vt:lpstr>Propriedade dos Materiais</vt:lpstr>
      <vt:lpstr>Iluminação</vt:lpstr>
      <vt:lpstr>Animações</vt:lpstr>
      <vt:lpstr>Simulações Físicas</vt:lpstr>
      <vt:lpstr>Próxima Aula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5</cp:revision>
  <dcterms:modified xsi:type="dcterms:W3CDTF">2023-02-06T23:13:07Z</dcterms:modified>
</cp:coreProperties>
</file>